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81" r:id="rId9"/>
    <p:sldId id="283" r:id="rId10"/>
    <p:sldId id="262" r:id="rId11"/>
    <p:sldId id="263" r:id="rId12"/>
    <p:sldId id="264" r:id="rId13"/>
    <p:sldId id="269" r:id="rId14"/>
    <p:sldId id="270" r:id="rId15"/>
    <p:sldId id="265" r:id="rId16"/>
    <p:sldId id="266" r:id="rId17"/>
    <p:sldId id="267" r:id="rId18"/>
    <p:sldId id="268" r:id="rId19"/>
    <p:sldId id="284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5" r:id="rId29"/>
    <p:sldId id="28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829646427047746E-2"/>
          <c:y val="0.12924048164921573"/>
          <c:w val="0.86851538679316487"/>
          <c:h val="0.83616858675843708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Morti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A63-427B-BC46-ED5EFDF5C1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A63-427B-BC46-ED5EFDF5C1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A63-427B-BC46-ED5EFDF5C1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A63-427B-BC46-ED5EFDF5C1E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3"/>
                <c:pt idx="0">
                  <c:v>Madri</c:v>
                </c:pt>
                <c:pt idx="1">
                  <c:v>Padri</c:v>
                </c:pt>
                <c:pt idx="2">
                  <c:v>Entrambi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58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A63-427B-BC46-ED5EFDF5C1E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89817467964726039"/>
          <c:y val="0.39792418094507237"/>
          <c:w val="9.3736422301622699E-2"/>
          <c:h val="0.2296193249820292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Morti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0F4-4128-9512-807D050C51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0F4-4128-9512-807D050C51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0F4-4128-9512-807D050C512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Padre</c:v>
                </c:pt>
                <c:pt idx="1">
                  <c:v>Madre</c:v>
                </c:pt>
                <c:pt idx="2">
                  <c:v>Entrambi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56</c:v>
                </c:pt>
                <c:pt idx="1">
                  <c:v>1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F4-4128-9512-807D050C512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Lavori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Orfani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Foglio1!$A$2:$A$16</c:f>
              <c:strCache>
                <c:ptCount val="15"/>
                <c:pt idx="0">
                  <c:v>Meccanico</c:v>
                </c:pt>
                <c:pt idx="1">
                  <c:v>Elettricista</c:v>
                </c:pt>
                <c:pt idx="2">
                  <c:v>Disegnatore</c:v>
                </c:pt>
                <c:pt idx="3">
                  <c:v>Incisore di metallo</c:v>
                </c:pt>
                <c:pt idx="4">
                  <c:v>Operaio</c:v>
                </c:pt>
                <c:pt idx="5">
                  <c:v>Litografo</c:v>
                </c:pt>
                <c:pt idx="6">
                  <c:v>Fattorino</c:v>
                </c:pt>
                <c:pt idx="7">
                  <c:v>Tornitore</c:v>
                </c:pt>
                <c:pt idx="8">
                  <c:v>Magazziniere</c:v>
                </c:pt>
                <c:pt idx="9">
                  <c:v>Impiegato</c:v>
                </c:pt>
                <c:pt idx="10">
                  <c:v>Marinaio</c:v>
                </c:pt>
                <c:pt idx="11">
                  <c:v>Astucciaio</c:v>
                </c:pt>
                <c:pt idx="12">
                  <c:v>Tipografo</c:v>
                </c:pt>
                <c:pt idx="13">
                  <c:v>Ebanista</c:v>
                </c:pt>
                <c:pt idx="14">
                  <c:v>Fruttivendolo</c:v>
                </c:pt>
              </c:strCache>
            </c:strRef>
          </c:cat>
          <c:val>
            <c:numRef>
              <c:f>Foglio1!$B$2:$B$16</c:f>
              <c:numCache>
                <c:formatCode>General</c:formatCode>
                <c:ptCount val="15"/>
                <c:pt idx="0">
                  <c:v>22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27-4524-9941-1C6C2CCD8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2603264"/>
        <c:axId val="312602872"/>
        <c:axId val="0"/>
      </c:bar3DChart>
      <c:catAx>
        <c:axId val="31260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2602872"/>
        <c:crosses val="autoZero"/>
        <c:auto val="1"/>
        <c:lblAlgn val="ctr"/>
        <c:lblOffset val="100"/>
        <c:noMultiLvlLbl val="0"/>
      </c:catAx>
      <c:valAx>
        <c:axId val="312602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260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Lavori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564125507038896E-2"/>
          <c:y val="9.3706958260311488E-2"/>
          <c:w val="0.95607223812932474"/>
          <c:h val="0.367683953298941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Persone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Foglio1!$A$2:$A$39</c:f>
              <c:strCache>
                <c:ptCount val="38"/>
                <c:pt idx="0">
                  <c:v>Disoccupato</c:v>
                </c:pt>
                <c:pt idx="1">
                  <c:v>Fattorino</c:v>
                </c:pt>
                <c:pt idx="2">
                  <c:v>Meccanico</c:v>
                </c:pt>
                <c:pt idx="3">
                  <c:v>Impiegato</c:v>
                </c:pt>
                <c:pt idx="4">
                  <c:v>Muratore</c:v>
                </c:pt>
                <c:pt idx="5">
                  <c:v>Lattaio</c:v>
                </c:pt>
                <c:pt idx="6">
                  <c:v>Maresciallo</c:v>
                </c:pt>
                <c:pt idx="7">
                  <c:v>Passamanaio</c:v>
                </c:pt>
                <c:pt idx="8">
                  <c:v>Elettricista</c:v>
                </c:pt>
                <c:pt idx="9">
                  <c:v>Operaio</c:v>
                </c:pt>
                <c:pt idx="10">
                  <c:v>Cuoco</c:v>
                </c:pt>
                <c:pt idx="11">
                  <c:v>Cartolaio</c:v>
                </c:pt>
                <c:pt idx="12">
                  <c:v>Lavandai</c:v>
                </c:pt>
                <c:pt idx="13">
                  <c:v>Tramviere</c:v>
                </c:pt>
                <c:pt idx="14">
                  <c:v>Contadino</c:v>
                </c:pt>
                <c:pt idx="15">
                  <c:v>Falegname</c:v>
                </c:pt>
                <c:pt idx="16">
                  <c:v>Bidello</c:v>
                </c:pt>
                <c:pt idx="17">
                  <c:v>Cameriere</c:v>
                </c:pt>
                <c:pt idx="18">
                  <c:v>Selciatore</c:v>
                </c:pt>
                <c:pt idx="19">
                  <c:v>Giornalaio</c:v>
                </c:pt>
                <c:pt idx="20">
                  <c:v>Prestinaio</c:v>
                </c:pt>
                <c:pt idx="21">
                  <c:v>Farmacista</c:v>
                </c:pt>
                <c:pt idx="22">
                  <c:v>Tipografo</c:v>
                </c:pt>
                <c:pt idx="23">
                  <c:v>Imbianchino</c:v>
                </c:pt>
                <c:pt idx="24">
                  <c:v>Staiolo</c:v>
                </c:pt>
                <c:pt idx="25">
                  <c:v>Orologiaio</c:v>
                </c:pt>
                <c:pt idx="26">
                  <c:v>Custode</c:v>
                </c:pt>
                <c:pt idx="27">
                  <c:v>Capostazione</c:v>
                </c:pt>
                <c:pt idx="28">
                  <c:v>Orefice</c:v>
                </c:pt>
                <c:pt idx="29">
                  <c:v>Negoziante</c:v>
                </c:pt>
                <c:pt idx="30">
                  <c:v>Marmista</c:v>
                </c:pt>
                <c:pt idx="31">
                  <c:v>Venditore Ambulante</c:v>
                </c:pt>
                <c:pt idx="32">
                  <c:v>Calzolaio</c:v>
                </c:pt>
                <c:pt idx="33">
                  <c:v>Artigiano</c:v>
                </c:pt>
                <c:pt idx="34">
                  <c:v>Musicista</c:v>
                </c:pt>
                <c:pt idx="35">
                  <c:v>Fabbro</c:v>
                </c:pt>
                <c:pt idx="36">
                  <c:v>Commesso</c:v>
                </c:pt>
                <c:pt idx="37">
                  <c:v>Marinaio</c:v>
                </c:pt>
              </c:strCache>
            </c:strRef>
          </c:cat>
          <c:val>
            <c:numRef>
              <c:f>Foglio1!$B$2:$B$39</c:f>
              <c:numCache>
                <c:formatCode>General</c:formatCode>
                <c:ptCount val="38"/>
                <c:pt idx="0">
                  <c:v>8</c:v>
                </c:pt>
                <c:pt idx="1">
                  <c:v>7</c:v>
                </c:pt>
                <c:pt idx="2">
                  <c:v>7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A0-4009-B5F2-CDC971A35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3718784"/>
        <c:axId val="263719568"/>
        <c:axId val="0"/>
      </c:bar3DChart>
      <c:catAx>
        <c:axId val="26371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3719568"/>
        <c:crosses val="autoZero"/>
        <c:auto val="1"/>
        <c:lblAlgn val="ctr"/>
        <c:lblOffset val="100"/>
        <c:noMultiLvlLbl val="0"/>
      </c:catAx>
      <c:valAx>
        <c:axId val="26371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371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Lavori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Persone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Foglio1!$A$2:$A$12</c:f>
              <c:strCache>
                <c:ptCount val="11"/>
                <c:pt idx="0">
                  <c:v>Casalinga</c:v>
                </c:pt>
                <c:pt idx="1">
                  <c:v>Sarta</c:v>
                </c:pt>
                <c:pt idx="2">
                  <c:v>Operaia</c:v>
                </c:pt>
                <c:pt idx="3">
                  <c:v>Domestica</c:v>
                </c:pt>
                <c:pt idx="4">
                  <c:v>Lavandaia</c:v>
                </c:pt>
                <c:pt idx="5">
                  <c:v>Disoccupata*</c:v>
                </c:pt>
                <c:pt idx="6">
                  <c:v>Impiegata</c:v>
                </c:pt>
                <c:pt idx="7">
                  <c:v>Cameriera</c:v>
                </c:pt>
                <c:pt idx="8">
                  <c:v>Meccanica</c:v>
                </c:pt>
                <c:pt idx="9">
                  <c:v>Bidella</c:v>
                </c:pt>
                <c:pt idx="10">
                  <c:v>Scrittrice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23</c:v>
                </c:pt>
                <c:pt idx="1">
                  <c:v>15</c:v>
                </c:pt>
                <c:pt idx="2">
                  <c:v>13</c:v>
                </c:pt>
                <c:pt idx="3">
                  <c:v>7</c:v>
                </c:pt>
                <c:pt idx="4">
                  <c:v>5</c:v>
                </c:pt>
                <c:pt idx="5">
                  <c:v>5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11-4708-9866-B9A675A66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2968848"/>
        <c:axId val="265466280"/>
        <c:axId val="0"/>
      </c:bar3DChart>
      <c:catAx>
        <c:axId val="32296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5466280"/>
        <c:crosses val="autoZero"/>
        <c:auto val="1"/>
        <c:lblAlgn val="ctr"/>
        <c:lblOffset val="100"/>
        <c:noMultiLvlLbl val="0"/>
      </c:catAx>
      <c:valAx>
        <c:axId val="265466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296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N° di </a:t>
            </a:r>
            <a:r>
              <a:rPr lang="en-US" dirty="0" err="1" smtClean="0"/>
              <a:t>Figli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Orfani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Foglio1!$A$2:$A$9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Foglio1!$B$2:$B$9</c:f>
              <c:numCache>
                <c:formatCode>General</c:formatCode>
                <c:ptCount val="8"/>
                <c:pt idx="0">
                  <c:v>7</c:v>
                </c:pt>
                <c:pt idx="1">
                  <c:v>13</c:v>
                </c:pt>
                <c:pt idx="2">
                  <c:v>21</c:v>
                </c:pt>
                <c:pt idx="3">
                  <c:v>18</c:v>
                </c:pt>
                <c:pt idx="4">
                  <c:v>3</c:v>
                </c:pt>
                <c:pt idx="5">
                  <c:v>6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C3-4D9B-9876-84645E1D5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326091912"/>
        <c:axId val="328347624"/>
        <c:axId val="0"/>
      </c:bar3DChart>
      <c:catAx>
        <c:axId val="326091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8347624"/>
        <c:crosses val="autoZero"/>
        <c:auto val="1"/>
        <c:lblAlgn val="ctr"/>
        <c:lblOffset val="100"/>
        <c:noMultiLvlLbl val="0"/>
      </c:catAx>
      <c:valAx>
        <c:axId val="328347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6091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Anni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ricovero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Orfani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Foglio1!$A$2:$A$12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8</c:v>
                </c:pt>
                <c:pt idx="5">
                  <c:v>12</c:v>
                </c:pt>
                <c:pt idx="6">
                  <c:v>15</c:v>
                </c:pt>
                <c:pt idx="7">
                  <c:v>10</c:v>
                </c:pt>
                <c:pt idx="8">
                  <c:v>7</c:v>
                </c:pt>
                <c:pt idx="9">
                  <c:v>3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40-4E9C-94A2-FC3BA7102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6093088"/>
        <c:axId val="310269312"/>
        <c:axId val="0"/>
      </c:bar3DChart>
      <c:catAx>
        <c:axId val="32609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0269312"/>
        <c:crosses val="autoZero"/>
        <c:auto val="1"/>
        <c:lblAlgn val="ctr"/>
        <c:lblOffset val="100"/>
        <c:noMultiLvlLbl val="0"/>
      </c:catAx>
      <c:valAx>
        <c:axId val="31026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609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Età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Orfani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Foglio1!$A$2:$A$8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cat>
          <c:val>
            <c:numRef>
              <c:f>Foglio1!$B$2:$B$8</c:f>
              <c:numCache>
                <c:formatCode>General</c:formatCode>
                <c:ptCount val="7"/>
                <c:pt idx="0">
                  <c:v>1</c:v>
                </c:pt>
                <c:pt idx="1">
                  <c:v>7</c:v>
                </c:pt>
                <c:pt idx="2">
                  <c:v>12</c:v>
                </c:pt>
                <c:pt idx="3">
                  <c:v>24</c:v>
                </c:pt>
                <c:pt idx="4">
                  <c:v>19</c:v>
                </c:pt>
                <c:pt idx="5">
                  <c:v>7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0D-4AF2-B2C4-95BF46534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0255136"/>
        <c:axId val="331323736"/>
        <c:axId val="0"/>
      </c:bar3DChart>
      <c:catAx>
        <c:axId val="31025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1323736"/>
        <c:crosses val="autoZero"/>
        <c:auto val="1"/>
        <c:lblAlgn val="ctr"/>
        <c:lblOffset val="100"/>
        <c:noMultiLvlLbl val="0"/>
      </c:catAx>
      <c:valAx>
        <c:axId val="331323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025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Orfani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Foglio1!$A$2:$A$48</c:f>
              <c:strCache>
                <c:ptCount val="47"/>
                <c:pt idx="0">
                  <c:v>Luigi</c:v>
                </c:pt>
                <c:pt idx="1">
                  <c:v>Giuseppe</c:v>
                </c:pt>
                <c:pt idx="2">
                  <c:v>Carlo</c:v>
                </c:pt>
                <c:pt idx="3">
                  <c:v>Giovanni</c:v>
                </c:pt>
                <c:pt idx="4">
                  <c:v>Mario</c:v>
                </c:pt>
                <c:pt idx="5">
                  <c:v>Paolo</c:v>
                </c:pt>
                <c:pt idx="6">
                  <c:v>Antonio</c:v>
                </c:pt>
                <c:pt idx="7">
                  <c:v>Giulio</c:v>
                </c:pt>
                <c:pt idx="8">
                  <c:v>Pietro</c:v>
                </c:pt>
                <c:pt idx="9">
                  <c:v>Rinaldo</c:v>
                </c:pt>
                <c:pt idx="10">
                  <c:v>Giordano</c:v>
                </c:pt>
                <c:pt idx="11">
                  <c:v>Tullio</c:v>
                </c:pt>
                <c:pt idx="12">
                  <c:v>Domenico</c:v>
                </c:pt>
                <c:pt idx="13">
                  <c:v>Abele</c:v>
                </c:pt>
                <c:pt idx="14">
                  <c:v>Enrico</c:v>
                </c:pt>
                <c:pt idx="15">
                  <c:v>Ambrogio</c:v>
                </c:pt>
                <c:pt idx="16">
                  <c:v>Fausto</c:v>
                </c:pt>
                <c:pt idx="17">
                  <c:v>Tarcisio</c:v>
                </c:pt>
                <c:pt idx="18">
                  <c:v>Gaetano</c:v>
                </c:pt>
                <c:pt idx="19">
                  <c:v>Guido</c:v>
                </c:pt>
                <c:pt idx="20">
                  <c:v>Angelo</c:v>
                </c:pt>
                <c:pt idx="21">
                  <c:v>Emanuele</c:v>
                </c:pt>
                <c:pt idx="22">
                  <c:v>Walter</c:v>
                </c:pt>
                <c:pt idx="23">
                  <c:v>Aldo</c:v>
                </c:pt>
                <c:pt idx="24">
                  <c:v>Federico</c:v>
                </c:pt>
                <c:pt idx="25">
                  <c:v>Riccardo</c:v>
                </c:pt>
                <c:pt idx="26">
                  <c:v>Marino</c:v>
                </c:pt>
                <c:pt idx="27">
                  <c:v>Leonardo</c:v>
                </c:pt>
                <c:pt idx="28">
                  <c:v>Renato</c:v>
                </c:pt>
                <c:pt idx="29">
                  <c:v>Arturo</c:v>
                </c:pt>
                <c:pt idx="30">
                  <c:v>Arnaldo</c:v>
                </c:pt>
                <c:pt idx="31">
                  <c:v>Nazzareno</c:v>
                </c:pt>
                <c:pt idx="32">
                  <c:v>Iros</c:v>
                </c:pt>
                <c:pt idx="33">
                  <c:v>Santo</c:v>
                </c:pt>
                <c:pt idx="34">
                  <c:v>Ergosundo</c:v>
                </c:pt>
                <c:pt idx="35">
                  <c:v>Luciano</c:v>
                </c:pt>
                <c:pt idx="36">
                  <c:v>Alfredo</c:v>
                </c:pt>
                <c:pt idx="37">
                  <c:v>Ezio </c:v>
                </c:pt>
                <c:pt idx="38">
                  <c:v>Ferruccio</c:v>
                </c:pt>
                <c:pt idx="39">
                  <c:v>Ruggero</c:v>
                </c:pt>
                <c:pt idx="40">
                  <c:v>Armando</c:v>
                </c:pt>
                <c:pt idx="41">
                  <c:v>Dante</c:v>
                </c:pt>
                <c:pt idx="42">
                  <c:v>Ettore</c:v>
                </c:pt>
                <c:pt idx="43">
                  <c:v>Libero</c:v>
                </c:pt>
                <c:pt idx="44">
                  <c:v>Silvio</c:v>
                </c:pt>
                <c:pt idx="45">
                  <c:v>Vincenzo</c:v>
                </c:pt>
                <c:pt idx="46">
                  <c:v>Alessandro</c:v>
                </c:pt>
              </c:strCache>
            </c:strRef>
          </c:cat>
          <c:val>
            <c:numRef>
              <c:f>Foglio1!$B$2:$B$48</c:f>
              <c:numCache>
                <c:formatCode>General</c:formatCode>
                <c:ptCount val="47"/>
                <c:pt idx="0">
                  <c:v>7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BC-4171-8A92-A3BA650B32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9399768"/>
        <c:axId val="328957720"/>
        <c:axId val="0"/>
      </c:bar3DChart>
      <c:catAx>
        <c:axId val="309399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8957720"/>
        <c:crosses val="autoZero"/>
        <c:auto val="1"/>
        <c:lblAlgn val="ctr"/>
        <c:lblOffset val="100"/>
        <c:noMultiLvlLbl val="0"/>
      </c:catAx>
      <c:valAx>
        <c:axId val="328957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9399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Lavori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Orfani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7BA-4B31-B85A-569787378F5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7BA-4B31-B85A-569787378F5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BA-4B31-B85A-569787378F5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7BA-4B31-B85A-569787378F5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BA-4B31-B85A-569787378F5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7BA-4B31-B85A-569787378F5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7BA-4B31-B85A-569787378F5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7BA-4B31-B85A-569787378F5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7BA-4B31-B85A-569787378F5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7BA-4B31-B85A-569787378F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Foglio1!$A$2:$A$11</c:f>
              <c:strCache>
                <c:ptCount val="10"/>
                <c:pt idx="0">
                  <c:v>Calzolaio</c:v>
                </c:pt>
                <c:pt idx="1">
                  <c:v>Disoccupato</c:v>
                </c:pt>
                <c:pt idx="2">
                  <c:v>Guardia di finanza</c:v>
                </c:pt>
                <c:pt idx="3">
                  <c:v>Falegname</c:v>
                </c:pt>
                <c:pt idx="4">
                  <c:v>Ottico</c:v>
                </c:pt>
                <c:pt idx="5">
                  <c:v>Sarto</c:v>
                </c:pt>
                <c:pt idx="6">
                  <c:v>Militare</c:v>
                </c:pt>
                <c:pt idx="7">
                  <c:v>Pettinaio</c:v>
                </c:pt>
                <c:pt idx="8">
                  <c:v>Orefice</c:v>
                </c:pt>
                <c:pt idx="9">
                  <c:v>Fabbricatore di Carrozze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7BA-4B31-B85A-569787378F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67777344"/>
        <c:axId val="267778912"/>
        <c:axId val="0"/>
      </c:bar3DChart>
      <c:catAx>
        <c:axId val="267777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7778912"/>
        <c:crosses val="autoZero"/>
        <c:auto val="1"/>
        <c:lblAlgn val="ctr"/>
        <c:lblOffset val="100"/>
        <c:noMultiLvlLbl val="0"/>
      </c:catAx>
      <c:valAx>
        <c:axId val="267778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777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Lavori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758220274636329E-2"/>
          <c:y val="0.11530247227161118"/>
          <c:w val="0.94724177972536372"/>
          <c:h val="0.541125433917534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Orfani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  <a:sp3d contourW="19050">
              <a:contourClr>
                <a:schemeClr val="l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B65-4470-AB00-8C2418241A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B65-4470-AB00-8C2418241A8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B65-4470-AB00-8C2418241A8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B65-4470-AB00-8C2418241A8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B65-4470-AB00-8C2418241A8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B65-4470-AB00-8C2418241A8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B65-4470-AB00-8C2418241A8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B65-4470-AB00-8C2418241A8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5B65-4470-AB00-8C2418241A8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5B65-4470-AB00-8C2418241A8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B65-4470-AB00-8C2418241A8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B65-4470-AB00-8C2418241A8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5B65-4470-AB00-8C2418241A8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B65-4470-AB00-8C2418241A83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5B65-4470-AB00-8C2418241A83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5B65-4470-AB00-8C2418241A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Foglio1!$A$2:$A$17</c:f>
              <c:strCache>
                <c:ptCount val="16"/>
                <c:pt idx="0">
                  <c:v>Artigiano</c:v>
                </c:pt>
                <c:pt idx="1">
                  <c:v>Calzolaio</c:v>
                </c:pt>
                <c:pt idx="2">
                  <c:v>Ebanista </c:v>
                </c:pt>
                <c:pt idx="3">
                  <c:v>Macchinista</c:v>
                </c:pt>
                <c:pt idx="4">
                  <c:v>Orefice</c:v>
                </c:pt>
                <c:pt idx="5">
                  <c:v>Tipografo</c:v>
                </c:pt>
                <c:pt idx="6">
                  <c:v>Meccanico</c:v>
                </c:pt>
                <c:pt idx="7">
                  <c:v>Fabbro</c:v>
                </c:pt>
                <c:pt idx="8">
                  <c:v>Sarto</c:v>
                </c:pt>
                <c:pt idx="9">
                  <c:v>Incisore</c:v>
                </c:pt>
                <c:pt idx="10">
                  <c:v>Inoccupato</c:v>
                </c:pt>
                <c:pt idx="11">
                  <c:v>Intagliatore</c:v>
                </c:pt>
                <c:pt idx="12">
                  <c:v>Lattoniere</c:v>
                </c:pt>
                <c:pt idx="13">
                  <c:v>Operaio</c:v>
                </c:pt>
                <c:pt idx="14">
                  <c:v>Tornitore</c:v>
                </c:pt>
                <c:pt idx="15">
                  <c:v>Falegname</c:v>
                </c:pt>
              </c:strCache>
            </c:strRef>
          </c:cat>
          <c:val>
            <c:numRef>
              <c:f>Foglio1!$B$2:$B$17</c:f>
              <c:numCache>
                <c:formatCode>General</c:formatCode>
                <c:ptCount val="1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5B65-4470-AB00-8C2418241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09398984"/>
        <c:axId val="309399376"/>
        <c:axId val="0"/>
      </c:bar3DChart>
      <c:catAx>
        <c:axId val="30939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9399376"/>
        <c:crosses val="autoZero"/>
        <c:auto val="1"/>
        <c:lblAlgn val="ctr"/>
        <c:lblOffset val="100"/>
        <c:noMultiLvlLbl val="0"/>
      </c:catAx>
      <c:valAx>
        <c:axId val="30939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9398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Lavori</a:t>
            </a:r>
            <a:endParaRPr lang="en-US" dirty="0"/>
          </a:p>
        </c:rich>
      </c:tx>
      <c:layout>
        <c:manualLayout>
          <c:xMode val="edge"/>
          <c:yMode val="edge"/>
          <c:x val="0.48266614925806733"/>
          <c:y val="5.11621500610607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Persone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Foglio1!$A$2:$A$50</c:f>
              <c:strCache>
                <c:ptCount val="49"/>
                <c:pt idx="0">
                  <c:v>Disoccupato *</c:v>
                </c:pt>
                <c:pt idx="1">
                  <c:v>Bottegaio/Mercante</c:v>
                </c:pt>
                <c:pt idx="2">
                  <c:v>Cuoco</c:v>
                </c:pt>
                <c:pt idx="3">
                  <c:v>Calzolaio</c:v>
                </c:pt>
                <c:pt idx="4">
                  <c:v>Falegname</c:v>
                </c:pt>
                <c:pt idx="5">
                  <c:v>Fabbro</c:v>
                </c:pt>
                <c:pt idx="6">
                  <c:v>Fruttivendolo</c:v>
                </c:pt>
                <c:pt idx="7">
                  <c:v>Ragioniere</c:v>
                </c:pt>
                <c:pt idx="8">
                  <c:v>Scalpellino</c:v>
                </c:pt>
                <c:pt idx="9">
                  <c:v>Sarto</c:v>
                </c:pt>
                <c:pt idx="10">
                  <c:v>Operaio</c:v>
                </c:pt>
                <c:pt idx="11">
                  <c:v>Postino</c:v>
                </c:pt>
                <c:pt idx="12">
                  <c:v>Cappellaio</c:v>
                </c:pt>
                <c:pt idx="13">
                  <c:v>Sacerdote</c:v>
                </c:pt>
                <c:pt idx="14">
                  <c:v>Sostraio</c:v>
                </c:pt>
                <c:pt idx="15">
                  <c:v>Fattorino</c:v>
                </c:pt>
                <c:pt idx="16">
                  <c:v>Servitore</c:v>
                </c:pt>
                <c:pt idx="17">
                  <c:v>Possidente</c:v>
                </c:pt>
                <c:pt idx="18">
                  <c:v>Orefice</c:v>
                </c:pt>
                <c:pt idx="19">
                  <c:v>Pettinaio</c:v>
                </c:pt>
                <c:pt idx="20">
                  <c:v>Legatore di libri</c:v>
                </c:pt>
                <c:pt idx="21">
                  <c:v>Cartolaio</c:v>
                </c:pt>
                <c:pt idx="22">
                  <c:v>Lavorante in seta</c:v>
                </c:pt>
                <c:pt idx="23">
                  <c:v>Bilanciere</c:v>
                </c:pt>
                <c:pt idx="24">
                  <c:v>Filatore</c:v>
                </c:pt>
                <c:pt idx="25">
                  <c:v>Ballerino</c:v>
                </c:pt>
                <c:pt idx="26">
                  <c:v>Muratore</c:v>
                </c:pt>
                <c:pt idx="27">
                  <c:v>Infermiere</c:v>
                </c:pt>
                <c:pt idx="28">
                  <c:v>Idraulico</c:v>
                </c:pt>
                <c:pt idx="29">
                  <c:v>Oste</c:v>
                </c:pt>
                <c:pt idx="30">
                  <c:v>Contadino </c:v>
                </c:pt>
                <c:pt idx="31">
                  <c:v>Sensale di Granaglie</c:v>
                </c:pt>
                <c:pt idx="32">
                  <c:v>Costruttore</c:v>
                </c:pt>
                <c:pt idx="33">
                  <c:v>Agente</c:v>
                </c:pt>
                <c:pt idx="34">
                  <c:v>Salnitraio</c:v>
                </c:pt>
                <c:pt idx="35">
                  <c:v>Commesso di viaggio</c:v>
                </c:pt>
                <c:pt idx="36">
                  <c:v>Contabile</c:v>
                </c:pt>
                <c:pt idx="37">
                  <c:v>Portinaio</c:v>
                </c:pt>
                <c:pt idx="38">
                  <c:v>Pizzicagnolo</c:v>
                </c:pt>
                <c:pt idx="39">
                  <c:v>Fabbricante di cinte</c:v>
                </c:pt>
                <c:pt idx="40">
                  <c:v>Prestinaio</c:v>
                </c:pt>
                <c:pt idx="41">
                  <c:v>Militare</c:v>
                </c:pt>
                <c:pt idx="42">
                  <c:v>Tessitore</c:v>
                </c:pt>
                <c:pt idx="43">
                  <c:v>Tipografo</c:v>
                </c:pt>
                <c:pt idx="44">
                  <c:v>Caffettiere</c:v>
                </c:pt>
                <c:pt idx="45">
                  <c:v>Lavoratore di minerali</c:v>
                </c:pt>
                <c:pt idx="46">
                  <c:v>Vetraio</c:v>
                </c:pt>
                <c:pt idx="47">
                  <c:v>Usciere</c:v>
                </c:pt>
                <c:pt idx="48">
                  <c:v>Scrivano</c:v>
                </c:pt>
              </c:strCache>
            </c:strRef>
          </c:cat>
          <c:val>
            <c:numRef>
              <c:f>Foglio1!$B$2:$B$50</c:f>
              <c:numCache>
                <c:formatCode>General</c:formatCode>
                <c:ptCount val="49"/>
                <c:pt idx="0">
                  <c:v>11</c:v>
                </c:pt>
                <c:pt idx="1">
                  <c:v>7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B-4EA4-9B53-1B821D60D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2051440"/>
        <c:axId val="302050656"/>
        <c:axId val="0"/>
      </c:bar3DChart>
      <c:catAx>
        <c:axId val="30205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it-IT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2050656"/>
        <c:crosses val="autoZero"/>
        <c:auto val="1"/>
        <c:lblAlgn val="ctr"/>
        <c:lblOffset val="100"/>
        <c:noMultiLvlLbl val="0"/>
      </c:catAx>
      <c:valAx>
        <c:axId val="30205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20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Lavori</a:t>
            </a:r>
            <a:endParaRPr lang="en-US" dirty="0"/>
          </a:p>
        </c:rich>
      </c:tx>
      <c:layout>
        <c:manualLayout>
          <c:xMode val="edge"/>
          <c:yMode val="edge"/>
          <c:x val="0.46795994896067866"/>
          <c:y val="4.73149997753688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Persone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Foglio1!$A$2:$A$17</c:f>
              <c:strCache>
                <c:ptCount val="16"/>
                <c:pt idx="0">
                  <c:v>Disoccupata *</c:v>
                </c:pt>
                <c:pt idx="1">
                  <c:v>Sarta</c:v>
                </c:pt>
                <c:pt idx="2">
                  <c:v>Casalinga</c:v>
                </c:pt>
                <c:pt idx="3">
                  <c:v>Servente</c:v>
                </c:pt>
                <c:pt idx="4">
                  <c:v>Incannatrice di seta</c:v>
                </c:pt>
                <c:pt idx="5">
                  <c:v>Modista</c:v>
                </c:pt>
                <c:pt idx="6">
                  <c:v>Portinaia</c:v>
                </c:pt>
                <c:pt idx="7">
                  <c:v>Venditrice di Tabacco e Acquavite</c:v>
                </c:pt>
                <c:pt idx="8">
                  <c:v>Tessitrice</c:v>
                </c:pt>
                <c:pt idx="9">
                  <c:v>Nutrice</c:v>
                </c:pt>
                <c:pt idx="10">
                  <c:v>Erbivendola</c:v>
                </c:pt>
                <c:pt idx="11">
                  <c:v>Custode</c:v>
                </c:pt>
                <c:pt idx="12">
                  <c:v>Lavandaia</c:v>
                </c:pt>
                <c:pt idx="13">
                  <c:v>Stoiaia</c:v>
                </c:pt>
                <c:pt idx="14">
                  <c:v>Possidente</c:v>
                </c:pt>
                <c:pt idx="15">
                  <c:v>Ombrellaia</c:v>
                </c:pt>
              </c:strCache>
            </c:strRef>
          </c:cat>
          <c:val>
            <c:numRef>
              <c:f>Foglio1!$B$2:$B$17</c:f>
              <c:numCache>
                <c:formatCode>General</c:formatCode>
                <c:ptCount val="16"/>
                <c:pt idx="0">
                  <c:v>12</c:v>
                </c:pt>
                <c:pt idx="1">
                  <c:v>10</c:v>
                </c:pt>
                <c:pt idx="2">
                  <c:v>6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E2-4D42-B6E1-D216F9872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2623784"/>
        <c:axId val="262623392"/>
        <c:axId val="0"/>
      </c:bar3DChart>
      <c:catAx>
        <c:axId val="262623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2623392"/>
        <c:crosses val="autoZero"/>
        <c:auto val="1"/>
        <c:lblAlgn val="ctr"/>
        <c:lblOffset val="100"/>
        <c:noMultiLvlLbl val="0"/>
      </c:catAx>
      <c:valAx>
        <c:axId val="26262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2623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 err="1" smtClean="0"/>
              <a:t>N°figli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Orfani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Foglio1!$A$2:$A$11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19</c:v>
                </c:pt>
                <c:pt idx="1">
                  <c:v>13</c:v>
                </c:pt>
                <c:pt idx="2">
                  <c:v>14</c:v>
                </c:pt>
                <c:pt idx="3">
                  <c:v>9</c:v>
                </c:pt>
                <c:pt idx="4">
                  <c:v>14</c:v>
                </c:pt>
                <c:pt idx="5">
                  <c:v>7</c:v>
                </c:pt>
                <c:pt idx="6">
                  <c:v>5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96-4BA8-97D1-02E7DFC8B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shape val="box"/>
        <c:axId val="193630192"/>
        <c:axId val="193632152"/>
        <c:axId val="0"/>
      </c:bar3DChart>
      <c:catAx>
        <c:axId val="19363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3632152"/>
        <c:crosses val="autoZero"/>
        <c:auto val="1"/>
        <c:lblAlgn val="ctr"/>
        <c:lblOffset val="100"/>
        <c:noMultiLvlLbl val="0"/>
      </c:catAx>
      <c:valAx>
        <c:axId val="193632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363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2548848060659102E-2"/>
          <c:y val="0.1747060146893403"/>
          <c:w val="7.187823113019963E-2"/>
          <c:h val="6.24276158270184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Anni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Orfani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Foglio1!$A$2:$A$12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3</c:v>
                </c:pt>
                <c:pt idx="1">
                  <c:v>6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9</c:v>
                </c:pt>
                <c:pt idx="7">
                  <c:v>13</c:v>
                </c:pt>
                <c:pt idx="8">
                  <c:v>7</c:v>
                </c:pt>
                <c:pt idx="9">
                  <c:v>11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23-4DD3-828F-7C07D8122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1651136"/>
        <c:axId val="261651528"/>
        <c:axId val="0"/>
      </c:bar3DChart>
      <c:catAx>
        <c:axId val="26165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1651528"/>
        <c:crosses val="autoZero"/>
        <c:auto val="1"/>
        <c:lblAlgn val="ctr"/>
        <c:lblOffset val="100"/>
        <c:noMultiLvlLbl val="0"/>
      </c:catAx>
      <c:valAx>
        <c:axId val="261651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16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Età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Orfani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Foglio1!$A$2:$A$10</c:f>
              <c:numCache>
                <c:formatCode>General</c:formatCode>
                <c:ptCount val="9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numCache>
            </c:num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12</c:v>
                </c:pt>
                <c:pt idx="4">
                  <c:v>13</c:v>
                </c:pt>
                <c:pt idx="5">
                  <c:v>11</c:v>
                </c:pt>
                <c:pt idx="6">
                  <c:v>20</c:v>
                </c:pt>
                <c:pt idx="7">
                  <c:v>13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28-4F8F-A245-5E9622944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6041576"/>
        <c:axId val="266042752"/>
        <c:axId val="0"/>
      </c:bar3DChart>
      <c:catAx>
        <c:axId val="266041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6042752"/>
        <c:crosses val="autoZero"/>
        <c:auto val="1"/>
        <c:lblAlgn val="ctr"/>
        <c:lblOffset val="100"/>
        <c:noMultiLvlLbl val="0"/>
      </c:catAx>
      <c:valAx>
        <c:axId val="26604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6041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it-IT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Nomi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t-IT"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Orfani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Foglio1!$A$2:$A$46</c:f>
              <c:strCache>
                <c:ptCount val="44"/>
                <c:pt idx="0">
                  <c:v>Giuseppe</c:v>
                </c:pt>
                <c:pt idx="1">
                  <c:v>Luigi</c:v>
                </c:pt>
                <c:pt idx="2">
                  <c:v>Angelo</c:v>
                </c:pt>
                <c:pt idx="3">
                  <c:v>Giovanni</c:v>
                </c:pt>
                <c:pt idx="4">
                  <c:v>Pietro</c:v>
                </c:pt>
                <c:pt idx="5">
                  <c:v>Francesco</c:v>
                </c:pt>
                <c:pt idx="6">
                  <c:v>Antonio</c:v>
                </c:pt>
                <c:pt idx="7">
                  <c:v>Carlo</c:v>
                </c:pt>
                <c:pt idx="8">
                  <c:v>Felice</c:v>
                </c:pt>
                <c:pt idx="9">
                  <c:v>Giacomo</c:v>
                </c:pt>
                <c:pt idx="10">
                  <c:v>Eugenio</c:v>
                </c:pt>
                <c:pt idx="11">
                  <c:v>Marcello</c:v>
                </c:pt>
                <c:pt idx="12">
                  <c:v>Riccardo</c:v>
                </c:pt>
                <c:pt idx="13">
                  <c:v>Alfredo</c:v>
                </c:pt>
                <c:pt idx="14">
                  <c:v>Ambrogio</c:v>
                </c:pt>
                <c:pt idx="15">
                  <c:v>Cesare</c:v>
                </c:pt>
                <c:pt idx="16">
                  <c:v>Achille</c:v>
                </c:pt>
                <c:pt idx="17">
                  <c:v>Gaetano</c:v>
                </c:pt>
                <c:pt idx="18">
                  <c:v>Andrea</c:v>
                </c:pt>
                <c:pt idx="19">
                  <c:v>Bassano</c:v>
                </c:pt>
                <c:pt idx="20">
                  <c:v>Battista</c:v>
                </c:pt>
                <c:pt idx="21">
                  <c:v>Emanuele</c:v>
                </c:pt>
                <c:pt idx="22">
                  <c:v>Anselmo</c:v>
                </c:pt>
                <c:pt idx="23">
                  <c:v>Mosè</c:v>
                </c:pt>
                <c:pt idx="24">
                  <c:v>Ernesto</c:v>
                </c:pt>
                <c:pt idx="25">
                  <c:v>Ettore</c:v>
                </c:pt>
                <c:pt idx="26">
                  <c:v>Tommaso</c:v>
                </c:pt>
                <c:pt idx="27">
                  <c:v>Adamo</c:v>
                </c:pt>
                <c:pt idx="28">
                  <c:v>Fortunato</c:v>
                </c:pt>
                <c:pt idx="29">
                  <c:v>Santo</c:v>
                </c:pt>
                <c:pt idx="30">
                  <c:v>Domenico</c:v>
                </c:pt>
                <c:pt idx="31">
                  <c:v>Egidio</c:v>
                </c:pt>
                <c:pt idx="32">
                  <c:v>Enrico</c:v>
                </c:pt>
                <c:pt idx="33">
                  <c:v>Natale</c:v>
                </c:pt>
                <c:pt idx="34">
                  <c:v>Ermenegildo</c:v>
                </c:pt>
                <c:pt idx="35">
                  <c:v>Vincenzo</c:v>
                </c:pt>
                <c:pt idx="36">
                  <c:v>Oreste</c:v>
                </c:pt>
                <c:pt idx="37">
                  <c:v>Mario</c:v>
                </c:pt>
                <c:pt idx="38">
                  <c:v>Artidoro</c:v>
                </c:pt>
                <c:pt idx="39">
                  <c:v>Camillo</c:v>
                </c:pt>
                <c:pt idx="40">
                  <c:v>Ismaele</c:v>
                </c:pt>
                <c:pt idx="41">
                  <c:v>Isacco</c:v>
                </c:pt>
                <c:pt idx="42">
                  <c:v>Davide</c:v>
                </c:pt>
                <c:pt idx="43">
                  <c:v>Paolo</c:v>
                </c:pt>
              </c:strCache>
            </c:strRef>
          </c:cat>
          <c:val>
            <c:numRef>
              <c:f>Foglio1!$B$2:$B$45</c:f>
              <c:numCache>
                <c:formatCode>General</c:formatCode>
                <c:ptCount val="44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51-4690-BD03-33974B115E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2283016"/>
        <c:axId val="302283408"/>
        <c:axId val="0"/>
      </c:bar3DChart>
      <c:catAx>
        <c:axId val="302283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t-IT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2283408"/>
        <c:crosses val="autoZero"/>
        <c:auto val="1"/>
        <c:lblAlgn val="ctr"/>
        <c:lblOffset val="100"/>
        <c:noMultiLvlLbl val="0"/>
      </c:catAx>
      <c:valAx>
        <c:axId val="30228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t-IT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2283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t-IT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it-IT"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0.73307</cdr:x>
      <cdr:y>0.14565</cdr:y>
    </cdr:from>
    <cdr:to>
      <cdr:x>1</cdr:x>
      <cdr:y>0.66146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6905753" y="641693"/>
          <a:ext cx="2514566" cy="2272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400" dirty="0" smtClean="0"/>
            <a:t>Da un campione di 95 fascicoli consultati di cui 2 non presentanti i dati richiesti</a:t>
          </a:r>
          <a:endParaRPr lang="it-IT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0.66345</cdr:x>
      <cdr:y>0</cdr:y>
    </cdr:from>
    <cdr:to>
      <cdr:x>1</cdr:x>
      <cdr:y>0.64452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7115291" y="0"/>
          <a:ext cx="3609392" cy="3047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400" dirty="0" smtClean="0"/>
            <a:t>Da un campione di 38 fascicoli consultati di cui 24 non presentanti i dati richiesti</a:t>
          </a:r>
          <a:endParaRPr lang="it-IT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0.67572</cdr:x>
      <cdr:y>0.22475</cdr:y>
    </cdr:from>
    <cdr:to>
      <cdr:x>1</cdr:x>
      <cdr:y>0.8463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7283229" y="1061808"/>
          <a:ext cx="3495243" cy="2936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400" dirty="0" smtClean="0"/>
            <a:t>Da un campione di 57 fascicoli consultati di cui 23 non presentanti i dati richiesti</a:t>
          </a:r>
          <a:endParaRPr lang="it-IT" sz="14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0.09276</cdr:x>
      <cdr:y>0.1388</cdr:y>
    </cdr:from>
    <cdr:to>
      <cdr:x>0.5</cdr:x>
      <cdr:y>0.57064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826994" y="524435"/>
          <a:ext cx="3630706" cy="1631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400" dirty="0" smtClean="0"/>
            <a:t>Da un campione di 95 fascicoli consultati di cui 15 non presentanti i dati richiesti</a:t>
          </a:r>
          <a:endParaRPr lang="it-IT" sz="1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6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6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7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79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08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6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486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5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9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Il lavoro di ricerca archivistica in un museo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51560" y="4552321"/>
            <a:ext cx="7891272" cy="1069848"/>
          </a:xfrm>
        </p:spPr>
        <p:txBody>
          <a:bodyPr>
            <a:normAutofit/>
          </a:bodyPr>
          <a:lstStyle/>
          <a:p>
            <a:r>
              <a:rPr lang="it-IT" dirty="0"/>
              <a:t>Progetto di A.S.L</a:t>
            </a:r>
            <a:r>
              <a:rPr lang="it-IT" dirty="0" smtClean="0"/>
              <a:t>. del gruppo  composto da </a:t>
            </a:r>
            <a:r>
              <a:rPr lang="it-IT" dirty="0" err="1" smtClean="0"/>
              <a:t>Buonaguro</a:t>
            </a:r>
            <a:r>
              <a:rPr lang="it-IT" dirty="0" smtClean="0"/>
              <a:t> Michele Alberto, </a:t>
            </a:r>
            <a:r>
              <a:rPr lang="it-IT" smtClean="0"/>
              <a:t>Fossi Carolina, </a:t>
            </a:r>
            <a:r>
              <a:rPr lang="it-IT" dirty="0" smtClean="0"/>
              <a:t>Marchesini </a:t>
            </a:r>
            <a:r>
              <a:rPr lang="it-IT" dirty="0" err="1" smtClean="0"/>
              <a:t>Viola,Passoni</a:t>
            </a:r>
            <a:r>
              <a:rPr lang="it-IT" dirty="0" smtClean="0"/>
              <a:t> Gloria ,</a:t>
            </a:r>
            <a:r>
              <a:rPr lang="it-IT" dirty="0" err="1" smtClean="0"/>
              <a:t>Roccatagliati</a:t>
            </a:r>
            <a:r>
              <a:rPr lang="it-IT" dirty="0" smtClean="0"/>
              <a:t> Camilla </a:t>
            </a:r>
            <a:r>
              <a:rPr lang="it-IT" dirty="0" smtClean="0"/>
              <a:t>3ka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37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Segnaposto contenut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462782"/>
              </p:ext>
            </p:extLst>
          </p:nvPr>
        </p:nvGraphicFramePr>
        <p:xfrm>
          <a:off x="1388888" y="2093976"/>
          <a:ext cx="9420319" cy="440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Orfano di </a:t>
            </a:r>
            <a:br>
              <a:rPr lang="it-IT" dirty="0" smtClean="0"/>
            </a:br>
            <a:r>
              <a:rPr lang="it-IT" sz="3200" dirty="0" smtClean="0"/>
              <a:t>prima serie (1800-1900)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1836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261039"/>
            <a:ext cx="9084141" cy="1280890"/>
          </a:xfrm>
        </p:spPr>
        <p:txBody>
          <a:bodyPr>
            <a:noAutofit/>
          </a:bodyPr>
          <a:lstStyle/>
          <a:p>
            <a:pPr algn="ctr"/>
            <a:r>
              <a:rPr lang="it-IT" sz="4000" dirty="0" smtClean="0"/>
              <a:t>lavori degli orfani </a:t>
            </a:r>
            <a:br>
              <a:rPr lang="it-IT" sz="4000" dirty="0" smtClean="0"/>
            </a:br>
            <a:r>
              <a:rPr lang="it-IT" sz="4000" dirty="0" smtClean="0"/>
              <a:t>Prima serie – </a:t>
            </a:r>
            <a:r>
              <a:rPr lang="it-IT" sz="4000" dirty="0" err="1" smtClean="0"/>
              <a:t>pre</a:t>
            </a:r>
            <a:r>
              <a:rPr lang="it-IT" sz="4000" dirty="0" smtClean="0"/>
              <a:t> Unità d’Italia </a:t>
            </a:r>
            <a:endParaRPr lang="it-IT" sz="4000" dirty="0"/>
          </a:p>
        </p:txBody>
      </p:sp>
      <p:graphicFrame>
        <p:nvGraphicFramePr>
          <p:cNvPr id="12" name="Segnaposto contenut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418869"/>
              </p:ext>
            </p:extLst>
          </p:nvPr>
        </p:nvGraphicFramePr>
        <p:xfrm>
          <a:off x="470648" y="1541929"/>
          <a:ext cx="10738130" cy="4728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56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13338" y="332653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Lavori degli orfani </a:t>
            </a:r>
            <a:br>
              <a:rPr lang="it-IT" sz="3600" dirty="0" smtClean="0"/>
            </a:br>
            <a:r>
              <a:rPr lang="it-IT" sz="3600" dirty="0" smtClean="0"/>
              <a:t>prima serie - post Unità d’Italia (fino al 1900)</a:t>
            </a:r>
            <a:endParaRPr lang="it-IT" sz="3600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589543"/>
              </p:ext>
            </p:extLst>
          </p:nvPr>
        </p:nvGraphicFramePr>
        <p:xfrm>
          <a:off x="726141" y="1528482"/>
          <a:ext cx="10778472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96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7321" y="384512"/>
            <a:ext cx="11100391" cy="1280890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Lavori dei componenti maschi delle famiglie degli orfani </a:t>
            </a:r>
            <a:br>
              <a:rPr lang="it-IT" sz="3600" dirty="0" smtClean="0"/>
            </a:br>
            <a:r>
              <a:rPr lang="it-IT" sz="3600" dirty="0" smtClean="0"/>
              <a:t>prima serie (1800 – 1900)</a:t>
            </a:r>
            <a:endParaRPr lang="it-IT" sz="3600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415011"/>
              </p:ext>
            </p:extLst>
          </p:nvPr>
        </p:nvGraphicFramePr>
        <p:xfrm>
          <a:off x="242701" y="1394289"/>
          <a:ext cx="11317941" cy="5212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6867618" y="1936515"/>
            <a:ext cx="4693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Da un campione di 95 fascicoli consultati presentanti 123 membri che potevano lavorare di cui 30 avevano il mestiere sconosciuto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03412" y="6022352"/>
            <a:ext cx="3913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tx2"/>
                </a:solidFill>
              </a:rPr>
              <a:t>* </a:t>
            </a:r>
            <a:r>
              <a:rPr lang="it-IT" sz="1400" dirty="0">
                <a:solidFill>
                  <a:schemeClr val="tx2"/>
                </a:solidFill>
              </a:rPr>
              <a:t>s</a:t>
            </a:r>
            <a:r>
              <a:rPr lang="it-IT" sz="1400" dirty="0" smtClean="0">
                <a:solidFill>
                  <a:schemeClr val="tx2"/>
                </a:solidFill>
              </a:rPr>
              <a:t>ono compresi anche i fratelli degli orfani in età lavorativa</a:t>
            </a:r>
            <a:endParaRPr lang="it-IT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5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953" y="505328"/>
            <a:ext cx="10960789" cy="1280890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Lavoro delle donne componenti delle famiglie degli orfani prima serie (1800 – 1900)</a:t>
            </a:r>
            <a:endParaRPr lang="it-IT" sz="3600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928456"/>
              </p:ext>
            </p:extLst>
          </p:nvPr>
        </p:nvGraphicFramePr>
        <p:xfrm>
          <a:off x="322730" y="1786218"/>
          <a:ext cx="11276012" cy="456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6575612" y="2328444"/>
            <a:ext cx="48140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Da un campione di 95 fascicoli consultati presentanti 99 membri che potevano lavorare dei quali 52 hanno il mestiere sconosciuto</a:t>
            </a:r>
            <a:endParaRPr lang="it-IT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30306" y="5855013"/>
            <a:ext cx="49619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tx2"/>
                </a:solidFill>
              </a:rPr>
              <a:t>* </a:t>
            </a:r>
            <a:r>
              <a:rPr lang="it-IT" sz="1400" dirty="0">
                <a:solidFill>
                  <a:schemeClr val="tx2"/>
                </a:solidFill>
              </a:rPr>
              <a:t>sono </a:t>
            </a:r>
            <a:r>
              <a:rPr lang="it-IT" sz="1400" dirty="0" smtClean="0">
                <a:solidFill>
                  <a:schemeClr val="tx2"/>
                </a:solidFill>
              </a:rPr>
              <a:t>comprese </a:t>
            </a:r>
            <a:r>
              <a:rPr lang="it-IT" sz="1400" dirty="0">
                <a:solidFill>
                  <a:schemeClr val="tx2"/>
                </a:solidFill>
              </a:rPr>
              <a:t>anche </a:t>
            </a:r>
            <a:r>
              <a:rPr lang="it-IT" sz="1400" dirty="0" smtClean="0">
                <a:solidFill>
                  <a:schemeClr val="tx2"/>
                </a:solidFill>
              </a:rPr>
              <a:t>le sorelle </a:t>
            </a:r>
            <a:r>
              <a:rPr lang="it-IT" sz="1400" dirty="0">
                <a:solidFill>
                  <a:schemeClr val="tx2"/>
                </a:solidFill>
              </a:rPr>
              <a:t>degli orfani in età </a:t>
            </a:r>
            <a:r>
              <a:rPr lang="it-IT" sz="1400" dirty="0" smtClean="0">
                <a:solidFill>
                  <a:schemeClr val="tx2"/>
                </a:solidFill>
              </a:rPr>
              <a:t>lavorativa ed i lavori saltuari fatti</a:t>
            </a:r>
            <a:endParaRPr lang="it-IT" sz="1400" dirty="0">
              <a:solidFill>
                <a:schemeClr val="tx2"/>
              </a:solidFill>
            </a:endParaRPr>
          </a:p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54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dirty="0" smtClean="0"/>
              <a:t>Composizione famigliare degli orfani</a:t>
            </a:r>
            <a:br>
              <a:rPr lang="it-IT" sz="4400" dirty="0" smtClean="0"/>
            </a:br>
            <a:r>
              <a:rPr lang="it-IT" sz="4400" dirty="0" smtClean="0"/>
              <a:t> prima serie (1800 – 1900)</a:t>
            </a:r>
            <a:endParaRPr lang="it-IT" sz="4400" dirty="0"/>
          </a:p>
        </p:txBody>
      </p:sp>
      <p:graphicFrame>
        <p:nvGraphicFramePr>
          <p:cNvPr id="13" name="Segnaposto contenut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538803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8404412" y="3388658"/>
            <a:ext cx="29852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Da un campione di 95 fascicoli consultati di cui 12 non presentanti i dati richiesti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60612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Anni di ricovero degli orfani </a:t>
            </a:r>
            <a:br>
              <a:rPr lang="it-IT" dirty="0" smtClean="0"/>
            </a:br>
            <a:r>
              <a:rPr lang="it-IT" dirty="0" smtClean="0"/>
              <a:t>prima serie (1800 - 1900)</a:t>
            </a:r>
            <a:endParaRPr lang="it-IT" dirty="0"/>
          </a:p>
        </p:txBody>
      </p:sp>
      <p:graphicFrame>
        <p:nvGraphicFramePr>
          <p:cNvPr id="17" name="Segnaposto contenuto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179006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3509683" y="2671482"/>
            <a:ext cx="2702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Da un campione di 95 fascicoli consultati di cui 17 non presentanti i dati richiesti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2589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dirty="0" smtClean="0"/>
              <a:t>Età di ammissione </a:t>
            </a:r>
            <a:br>
              <a:rPr lang="it-IT" sz="4400" dirty="0" smtClean="0"/>
            </a:br>
            <a:r>
              <a:rPr lang="it-IT" sz="4400" dirty="0" smtClean="0"/>
              <a:t>prima serie (1800-1900)</a:t>
            </a:r>
            <a:endParaRPr lang="it-IT" sz="4400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779046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02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dirty="0" smtClean="0"/>
              <a:t>Frequenza dei nomi degli orfani </a:t>
            </a:r>
            <a:br>
              <a:rPr lang="it-IT" sz="4400" dirty="0" smtClean="0"/>
            </a:br>
            <a:r>
              <a:rPr lang="it-IT" sz="4400" dirty="0" err="1" smtClean="0"/>
              <a:t>ptima</a:t>
            </a:r>
            <a:r>
              <a:rPr lang="it-IT" sz="4400" dirty="0" smtClean="0"/>
              <a:t> serie (1800 - 1900)</a:t>
            </a:r>
            <a:endParaRPr lang="it-IT" sz="4400" dirty="0"/>
          </a:p>
        </p:txBody>
      </p:sp>
      <p:graphicFrame>
        <p:nvGraphicFramePr>
          <p:cNvPr id="33" name="Segnaposto contenuto 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867904"/>
              </p:ext>
            </p:extLst>
          </p:nvPr>
        </p:nvGraphicFramePr>
        <p:xfrm>
          <a:off x="847164" y="1761565"/>
          <a:ext cx="10254037" cy="4862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CasellaDiTesto 33"/>
          <p:cNvSpPr txBox="1"/>
          <p:nvPr/>
        </p:nvSpPr>
        <p:spPr>
          <a:xfrm>
            <a:off x="8304212" y="1905000"/>
            <a:ext cx="27969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Da un campione di 95 fascicoli consultati di cui 0 non presentanti i dati richiesti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9286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2378" y="2494186"/>
            <a:ext cx="10058400" cy="1609344"/>
          </a:xfrm>
        </p:spPr>
        <p:txBody>
          <a:bodyPr/>
          <a:lstStyle/>
          <a:p>
            <a:pPr algn="ctr"/>
            <a:r>
              <a:rPr lang="it-IT" dirty="0" smtClean="0"/>
              <a:t>Grafici della 2° serie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62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Biografie degli orfani e storia dell’istituto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 questa fase della presentazione vengono raccontate le biografie di 5 orfani scelti da noi :</a:t>
            </a:r>
          </a:p>
          <a:p>
            <a:r>
              <a:rPr lang="it-IT" dirty="0" err="1" smtClean="0"/>
              <a:t>Sacchiero</a:t>
            </a:r>
            <a:r>
              <a:rPr lang="it-IT" dirty="0" smtClean="0"/>
              <a:t> Fausto;</a:t>
            </a:r>
          </a:p>
          <a:p>
            <a:r>
              <a:rPr lang="it-IT" dirty="0" smtClean="0"/>
              <a:t>Sala Giulio;</a:t>
            </a:r>
          </a:p>
          <a:p>
            <a:r>
              <a:rPr lang="it-IT" dirty="0" err="1" smtClean="0"/>
              <a:t>Salvini</a:t>
            </a:r>
            <a:r>
              <a:rPr lang="it-IT" dirty="0" smtClean="0"/>
              <a:t> Aldo;</a:t>
            </a:r>
          </a:p>
          <a:p>
            <a:r>
              <a:rPr lang="it-IT" dirty="0" smtClean="0"/>
              <a:t>Sangalli Giuseppe;</a:t>
            </a:r>
          </a:p>
          <a:p>
            <a:r>
              <a:rPr lang="it-IT" dirty="0" err="1" smtClean="0"/>
              <a:t>Savorani</a:t>
            </a:r>
            <a:r>
              <a:rPr lang="it-IT" dirty="0" smtClean="0"/>
              <a:t> Giuliano;</a:t>
            </a:r>
          </a:p>
          <a:p>
            <a:r>
              <a:rPr lang="it-IT" dirty="0" smtClean="0"/>
              <a:t>Successivamente viene illustrata brevemente la storia dell’Istituto.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90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dirty="0" smtClean="0"/>
              <a:t>Orfano di </a:t>
            </a:r>
            <a:br>
              <a:rPr lang="it-IT" sz="4800" dirty="0" smtClean="0"/>
            </a:br>
            <a:r>
              <a:rPr lang="it-IT" sz="4800" dirty="0" smtClean="0"/>
              <a:t>seconda serie (1901 – 1939)</a:t>
            </a:r>
            <a:endParaRPr lang="it-IT" sz="4800" dirty="0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319165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8081683" y="2129118"/>
            <a:ext cx="35231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Da un campione di 72 fascicoli consultati dei quali 0 non presentanti i dati richiesti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1095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dirty="0" smtClean="0"/>
              <a:t>Lavori degli orfani </a:t>
            </a:r>
            <a:br>
              <a:rPr lang="it-IT" sz="4400" dirty="0" smtClean="0"/>
            </a:br>
            <a:r>
              <a:rPr lang="it-IT" sz="4400" dirty="0"/>
              <a:t>seconda serie (1901 – 1939)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760507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8821271" y="2133600"/>
            <a:ext cx="3240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Da un campione di 72 fascicoli dei quali 23 non presentanti i dati richiesti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986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6567" y="484632"/>
            <a:ext cx="11472531" cy="1609344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Lavori dei componenti maschi delle famiglie degli </a:t>
            </a:r>
            <a:r>
              <a:rPr lang="it-IT" sz="4000" dirty="0"/>
              <a:t>orfani</a:t>
            </a:r>
            <a:br>
              <a:rPr lang="it-IT" sz="4000" dirty="0"/>
            </a:br>
            <a:r>
              <a:rPr lang="it-IT" sz="4000" dirty="0"/>
              <a:t>seconda serie (1901 – 1939)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964561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8216153" y="2460812"/>
            <a:ext cx="3160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Da un campione di 72 fascicoli consultati di cui si hanno 98 membri di famiglia dei quali 13 mestieri sconosciuti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22138" y="5799014"/>
            <a:ext cx="40803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2"/>
                </a:solidFill>
              </a:rPr>
              <a:t>* sono compresi anche i fratelli degli orfani in età lavorativa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21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2979" y="484632"/>
            <a:ext cx="11706725" cy="1609344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Lavoro delle donne componenti delle famiglie degli </a:t>
            </a:r>
            <a:r>
              <a:rPr lang="it-IT" sz="4000" dirty="0"/>
              <a:t>orfani</a:t>
            </a:r>
            <a:br>
              <a:rPr lang="it-IT" sz="4000" dirty="0"/>
            </a:br>
            <a:r>
              <a:rPr lang="it-IT" sz="4000" dirty="0"/>
              <a:t>seconda serie (1901 – 1939)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29747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8263871" y="2133600"/>
            <a:ext cx="3240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Da un campione di 72 fascicoli consultati presentanti 88 membri che potevano lavorare delle quali 13 non hanno il mestiere riferito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93376" y="5799014"/>
            <a:ext cx="45585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2"/>
                </a:solidFill>
              </a:rPr>
              <a:t>* sono </a:t>
            </a:r>
            <a:r>
              <a:rPr lang="it-IT" sz="1400" dirty="0" smtClean="0">
                <a:solidFill>
                  <a:schemeClr val="tx2"/>
                </a:solidFill>
              </a:rPr>
              <a:t>comprese </a:t>
            </a:r>
            <a:r>
              <a:rPr lang="it-IT" sz="1400" dirty="0">
                <a:solidFill>
                  <a:schemeClr val="tx2"/>
                </a:solidFill>
              </a:rPr>
              <a:t>anche </a:t>
            </a:r>
            <a:r>
              <a:rPr lang="it-IT" sz="1400" dirty="0" smtClean="0">
                <a:solidFill>
                  <a:schemeClr val="tx2"/>
                </a:solidFill>
              </a:rPr>
              <a:t>le sorelle </a:t>
            </a:r>
            <a:r>
              <a:rPr lang="it-IT" sz="1400" dirty="0">
                <a:solidFill>
                  <a:schemeClr val="tx2"/>
                </a:solidFill>
              </a:rPr>
              <a:t>degli orfani in età </a:t>
            </a:r>
            <a:r>
              <a:rPr lang="it-IT" sz="1400" dirty="0" smtClean="0">
                <a:solidFill>
                  <a:schemeClr val="tx2"/>
                </a:solidFill>
              </a:rPr>
              <a:t>lavorativa ed i lavori saltuari</a:t>
            </a:r>
            <a:endParaRPr lang="it-IT" sz="1400" dirty="0">
              <a:solidFill>
                <a:schemeClr val="tx2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26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5484" y="484632"/>
            <a:ext cx="10562764" cy="1609344"/>
          </a:xfrm>
        </p:spPr>
        <p:txBody>
          <a:bodyPr>
            <a:normAutofit/>
          </a:bodyPr>
          <a:lstStyle/>
          <a:p>
            <a:pPr algn="ctr"/>
            <a:r>
              <a:rPr lang="it-IT" sz="4400" dirty="0" smtClean="0"/>
              <a:t>Numero di figli nelle famiglie degli </a:t>
            </a:r>
            <a:r>
              <a:rPr lang="it-IT" sz="4400" dirty="0"/>
              <a:t>orfani</a:t>
            </a:r>
            <a:br>
              <a:rPr lang="it-IT" sz="4400" dirty="0"/>
            </a:br>
            <a:r>
              <a:rPr lang="it-IT" sz="4400" dirty="0"/>
              <a:t>seconda serie (1901 – 1939)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465998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7570694" y="2120900"/>
            <a:ext cx="355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Da un campione di 72 fascicoli consultati di cui 0 non presentanti i dati richiesti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0720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dirty="0" smtClean="0"/>
              <a:t>Anni di ricovero degli orfani</a:t>
            </a:r>
            <a:br>
              <a:rPr lang="it-IT" sz="4400" dirty="0" smtClean="0"/>
            </a:br>
            <a:r>
              <a:rPr lang="it-IT" sz="4400" dirty="0"/>
              <a:t>seconda serie (1901 – 1939)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339512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7664824" y="2133600"/>
            <a:ext cx="3839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Da un campione di 72 fascicoli consultati di cui 0 non presentanti i dati richiesti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0812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dirty="0" smtClean="0"/>
              <a:t>Età di ammissione </a:t>
            </a:r>
            <a:br>
              <a:rPr lang="it-IT" sz="4400" dirty="0" smtClean="0"/>
            </a:br>
            <a:r>
              <a:rPr lang="it-IT" sz="4400" dirty="0"/>
              <a:t>seconda serie (1901 – 1939)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852429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8519365" y="2133600"/>
            <a:ext cx="29852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Da un campione di 72 fascicoli consultati di cui 1 non presentante il dato richiesto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018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975" y="376348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it-IT" sz="4400" dirty="0" smtClean="0"/>
              <a:t>nomi più frequenti </a:t>
            </a:r>
            <a:br>
              <a:rPr lang="it-IT" sz="4400" dirty="0" smtClean="0"/>
            </a:br>
            <a:r>
              <a:rPr lang="it-IT" sz="4400" dirty="0"/>
              <a:t>seconda serie (1901 – 1939)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477000"/>
              </p:ext>
            </p:extLst>
          </p:nvPr>
        </p:nvGraphicFramePr>
        <p:xfrm>
          <a:off x="336176" y="1667435"/>
          <a:ext cx="10792199" cy="4504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7255341" y="2604247"/>
            <a:ext cx="4249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 un campione di 72 fascicoli consultati di cui 0 non presentanti i dati richiesti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618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Diario di bordo della nostra esperienza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 quest’ultima fase della presentazione è presente una breve descrizione del lavoro svolto durante questa settimana di Alternanza Scuola-Lavoro.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6427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600" dirty="0"/>
              <a:t>Diario di bordo dell’esperienza di alternanza scuola lavoro</a:t>
            </a:r>
            <a:r>
              <a:rPr lang="it-IT" sz="3600" dirty="0" smtClean="0"/>
              <a:t>, dal 28/05/2018 </a:t>
            </a:r>
            <a:r>
              <a:rPr lang="it-IT" sz="3600" dirty="0"/>
              <a:t>al </a:t>
            </a:r>
            <a:r>
              <a:rPr lang="it-IT" sz="3600" dirty="0" smtClean="0"/>
              <a:t>1/06/2018 </a:t>
            </a:r>
            <a:br>
              <a:rPr lang="it-IT" sz="3600" dirty="0" smtClean="0"/>
            </a:br>
            <a:r>
              <a:rPr lang="it-IT" sz="3600" dirty="0" smtClean="0"/>
              <a:t>presso </a:t>
            </a:r>
            <a:r>
              <a:rPr lang="it-IT" sz="3600" dirty="0"/>
              <a:t>il museo </a:t>
            </a:r>
            <a:r>
              <a:rPr lang="it-IT" sz="3600" dirty="0" smtClean="0"/>
              <a:t>Martinitt </a:t>
            </a:r>
            <a:r>
              <a:rPr lang="it-IT" sz="3600" dirty="0"/>
              <a:t>e </a:t>
            </a:r>
            <a:r>
              <a:rPr lang="it-IT" sz="3600" dirty="0" smtClean="0"/>
              <a:t>Stelline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Primo giorno: visita del </a:t>
            </a:r>
            <a:r>
              <a:rPr lang="it-IT" dirty="0" smtClean="0"/>
              <a:t>museo, </a:t>
            </a:r>
            <a:r>
              <a:rPr lang="it-IT" dirty="0"/>
              <a:t>spiegazione della storia dell’Istituto e inizio </a:t>
            </a:r>
            <a:r>
              <a:rPr lang="it-IT" dirty="0" smtClean="0"/>
              <a:t>della raccolta dati dai fascicoli della </a:t>
            </a:r>
            <a:r>
              <a:rPr lang="it-IT" dirty="0"/>
              <a:t>prima serie (1800-1900) dei faldoni 42-43-44-45</a:t>
            </a:r>
          </a:p>
          <a:p>
            <a:pPr lvl="0"/>
            <a:r>
              <a:rPr lang="it-IT" dirty="0"/>
              <a:t>Secondo giorno: termine </a:t>
            </a:r>
            <a:r>
              <a:rPr lang="it-IT" dirty="0" smtClean="0"/>
              <a:t>raccolta dati dai fascicoli della prima </a:t>
            </a:r>
            <a:r>
              <a:rPr lang="it-IT" dirty="0"/>
              <a:t>serie e inizio </a:t>
            </a:r>
            <a:r>
              <a:rPr lang="it-IT" dirty="0" smtClean="0"/>
              <a:t>raccolta dei </a:t>
            </a:r>
            <a:r>
              <a:rPr lang="it-IT" dirty="0"/>
              <a:t>dati della seconda serie (1900-1936), dal faldone 226 al 228</a:t>
            </a:r>
          </a:p>
          <a:p>
            <a:pPr lvl="0"/>
            <a:r>
              <a:rPr lang="it-IT" dirty="0"/>
              <a:t>Terzo giorno: fine </a:t>
            </a:r>
            <a:r>
              <a:rPr lang="it-IT" dirty="0" smtClean="0"/>
              <a:t>raccolta </a:t>
            </a:r>
            <a:r>
              <a:rPr lang="it-IT" dirty="0"/>
              <a:t>dati </a:t>
            </a:r>
            <a:r>
              <a:rPr lang="it-IT" dirty="0" smtClean="0"/>
              <a:t>dai fascicoli della </a:t>
            </a:r>
            <a:r>
              <a:rPr lang="it-IT" dirty="0"/>
              <a:t>seconda serie e </a:t>
            </a:r>
            <a:r>
              <a:rPr lang="it-IT" dirty="0" smtClean="0"/>
              <a:t>inizio </a:t>
            </a:r>
            <a:r>
              <a:rPr lang="it-IT" dirty="0"/>
              <a:t>di stesura della biografia di un orfano a scelta</a:t>
            </a:r>
          </a:p>
          <a:p>
            <a:pPr lvl="0"/>
            <a:r>
              <a:rPr lang="it-IT" dirty="0"/>
              <a:t>Quarto giorno: Stesura delle biografie su word e della storia dell’Orfanotrofio dei Martinitt e inizio dell’elaborazione dei grafici e del </a:t>
            </a:r>
            <a:r>
              <a:rPr lang="it-IT" dirty="0" err="1"/>
              <a:t>power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0"/>
            <a:r>
              <a:rPr lang="it-IT" dirty="0"/>
              <a:t>Quinto giorno: Ultimazione dell’intero </a:t>
            </a:r>
            <a:r>
              <a:rPr lang="it-IT" err="1"/>
              <a:t>lavoro</a:t>
            </a:r>
            <a:r>
              <a:rPr lang="it-IT" smtClean="0"/>
              <a:t>, studio </a:t>
            </a:r>
            <a:r>
              <a:rPr lang="it-IT" dirty="0"/>
              <a:t>di quest’ultimo e presentazione finale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943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Biografia di </a:t>
            </a:r>
            <a:r>
              <a:rPr lang="it-IT" dirty="0" err="1" smtClean="0"/>
              <a:t>Sacchiero</a:t>
            </a:r>
            <a:r>
              <a:rPr lang="it-IT" dirty="0" smtClean="0"/>
              <a:t> Fausto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Nasce a Milano il 6 Giugno1908</a:t>
            </a:r>
          </a:p>
          <a:p>
            <a:r>
              <a:rPr lang="it-IT" dirty="0" smtClean="0"/>
              <a:t>La tutrice è la zia materna Casale Gina</a:t>
            </a:r>
          </a:p>
          <a:p>
            <a:r>
              <a:rPr lang="it-IT" dirty="0" smtClean="0"/>
              <a:t>Il padre Piero morì il 26 Gennaio 1909 mentre la madre morì il 3 Gennaio1911</a:t>
            </a:r>
          </a:p>
          <a:p>
            <a:r>
              <a:rPr lang="it-IT" dirty="0" smtClean="0"/>
              <a:t>Fausto aveva una sorella maggiore di 3 anni di nome Giuseppina</a:t>
            </a:r>
          </a:p>
          <a:p>
            <a:r>
              <a:rPr lang="it-IT" dirty="0" smtClean="0"/>
              <a:t>Fu ammesso nell’orfanotrofio il 09 Settembre 1916</a:t>
            </a:r>
          </a:p>
          <a:p>
            <a:r>
              <a:rPr lang="it-IT" dirty="0" smtClean="0"/>
              <a:t>Fu dimesso dall’orfanotrofio il 26 Marzo1926</a:t>
            </a:r>
          </a:p>
          <a:p>
            <a:r>
              <a:rPr lang="it-IT" dirty="0"/>
              <a:t>Fausto lavorò prima presso la ditta Bianchi come meccanico dentista e poi si arruolò nella R. Marina</a:t>
            </a:r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591672" y="5525869"/>
            <a:ext cx="3536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Michele Alberto </a:t>
            </a:r>
            <a:r>
              <a:rPr lang="it-IT" dirty="0" err="1"/>
              <a:t>Buonaguro</a:t>
            </a:r>
            <a:endParaRPr lang="it-IT" dirty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909483" y="2093976"/>
            <a:ext cx="221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N°Fascicolo</a:t>
            </a:r>
            <a:r>
              <a:rPr lang="it-IT" dirty="0"/>
              <a:t> 226/9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310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Biografia di Sala Giulio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Nasce a Sesto San Giovanni l’11 Aprile 1919 da Sala Giulio e Ferrario Luigia</a:t>
            </a:r>
          </a:p>
          <a:p>
            <a:r>
              <a:rPr lang="it-IT" dirty="0"/>
              <a:t>Tutore: Vincenzo </a:t>
            </a:r>
            <a:r>
              <a:rPr lang="it-IT" dirty="0" err="1" smtClean="0"/>
              <a:t>Massarri</a:t>
            </a:r>
            <a:r>
              <a:rPr lang="it-IT" dirty="0"/>
              <a:t>, custode </a:t>
            </a:r>
          </a:p>
          <a:p>
            <a:r>
              <a:rPr lang="it-IT" dirty="0"/>
              <a:t>Il padre (lattaio)  muore di spagnola nel 1918, mentre la madre (casalinga) di tumore allo stomaco nel 1923.</a:t>
            </a:r>
          </a:p>
          <a:p>
            <a:r>
              <a:rPr lang="it-IT" dirty="0"/>
              <a:t>Giulio ha un fratello di nome Luigi, più grande di due anni, entrambi furono ricoverati all’Orfanotrofio Maschile di Milano. </a:t>
            </a:r>
          </a:p>
          <a:p>
            <a:r>
              <a:rPr lang="it-IT" dirty="0"/>
              <a:t>Ammesso nell’istituto: 14 Aprile del 1928.</a:t>
            </a:r>
          </a:p>
          <a:p>
            <a:r>
              <a:rPr lang="it-IT" dirty="0"/>
              <a:t>Dimesso: 19 Ottobre del 1935</a:t>
            </a:r>
          </a:p>
          <a:p>
            <a:r>
              <a:rPr lang="it-IT" dirty="0"/>
              <a:t>Professione: elettricista, ditta C. </a:t>
            </a:r>
            <a:r>
              <a:rPr lang="it-IT" dirty="0" smtClean="0"/>
              <a:t>Brambilla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259107" y="5525869"/>
            <a:ext cx="1869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Carolina Fossi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748118" y="1798242"/>
            <a:ext cx="238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N°Fascicolo:226/12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10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Biografia di </a:t>
            </a:r>
            <a:r>
              <a:rPr lang="it-IT" dirty="0" err="1" smtClean="0"/>
              <a:t>Salvini</a:t>
            </a:r>
            <a:r>
              <a:rPr lang="it-IT" dirty="0" smtClean="0"/>
              <a:t> Aldo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Nacque il 18 Agosto 1909 a Milano</a:t>
            </a:r>
          </a:p>
          <a:p>
            <a:r>
              <a:rPr lang="it-IT" dirty="0" smtClean="0"/>
              <a:t>Il tutore fu lo zio Giuseppe</a:t>
            </a:r>
          </a:p>
          <a:p>
            <a:r>
              <a:rPr lang="it-IT" dirty="0" smtClean="0"/>
              <a:t>Il padre morì in guerra 11 Luglio 1915</a:t>
            </a:r>
          </a:p>
          <a:p>
            <a:r>
              <a:rPr lang="it-IT" dirty="0" smtClean="0"/>
              <a:t>Fu il maggiore di 4 fratelli</a:t>
            </a:r>
          </a:p>
          <a:p>
            <a:r>
              <a:rPr lang="it-IT" dirty="0" smtClean="0"/>
              <a:t>Fu ammesso il 24 Settembre 1916</a:t>
            </a:r>
          </a:p>
          <a:p>
            <a:r>
              <a:rPr lang="it-IT" dirty="0" smtClean="0"/>
              <a:t>Fu dimesso il 4 Ottobre 1922</a:t>
            </a:r>
          </a:p>
          <a:p>
            <a:r>
              <a:rPr lang="it-IT" dirty="0"/>
              <a:t>Professione sconosciuta</a:t>
            </a:r>
          </a:p>
          <a:p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8963272" y="5525869"/>
            <a:ext cx="216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Gloria Passoni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821271" y="2121408"/>
            <a:ext cx="230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N°Fascicolo</a:t>
            </a:r>
            <a:r>
              <a:rPr lang="it-IT" dirty="0"/>
              <a:t>: 227/5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35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Biografia di Sangalli Giuseppe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Nacque il 19 Marzo 1921 a Crescenzago(MI)</a:t>
            </a:r>
          </a:p>
          <a:p>
            <a:r>
              <a:rPr lang="it-IT" dirty="0" smtClean="0"/>
              <a:t>La tutrice fu la madre Maria Brambilla</a:t>
            </a:r>
          </a:p>
          <a:p>
            <a:r>
              <a:rPr lang="it-IT" dirty="0" smtClean="0"/>
              <a:t>Il padre fu Luigi Sangalli morto il 29 Maggio 1927</a:t>
            </a:r>
          </a:p>
          <a:p>
            <a:r>
              <a:rPr lang="it-IT" dirty="0" smtClean="0"/>
              <a:t>Ebbe una sorella minore di 2 anni e mezzo</a:t>
            </a:r>
          </a:p>
          <a:p>
            <a:r>
              <a:rPr lang="it-IT" dirty="0" smtClean="0"/>
              <a:t>Fu ammesso il 16 Febbraio 1928</a:t>
            </a:r>
          </a:p>
          <a:p>
            <a:r>
              <a:rPr lang="it-IT" dirty="0" smtClean="0"/>
              <a:t>Fu dimesso il 10 Giugno 1936</a:t>
            </a:r>
          </a:p>
          <a:p>
            <a:r>
              <a:rPr lang="it-IT" dirty="0"/>
              <a:t>Di mestiere fece il meccanico</a:t>
            </a:r>
          </a:p>
          <a:p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8377518" y="5525869"/>
            <a:ext cx="2750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Jacopo Marchesini Viola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613648" y="2093976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N°Fascicolo</a:t>
            </a:r>
            <a:r>
              <a:rPr lang="it-IT" dirty="0"/>
              <a:t>: 227/6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702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Biografia di </a:t>
            </a:r>
            <a:r>
              <a:rPr lang="it-IT" dirty="0" err="1" smtClean="0"/>
              <a:t>Savorani</a:t>
            </a:r>
            <a:r>
              <a:rPr lang="it-IT" dirty="0" smtClean="0"/>
              <a:t> Giuliano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Nacque il 19 Maggio 1913</a:t>
            </a:r>
          </a:p>
          <a:p>
            <a:r>
              <a:rPr lang="it-IT" dirty="0" smtClean="0"/>
              <a:t>La tutrice era la madre Maria Golinelli</a:t>
            </a:r>
          </a:p>
          <a:p>
            <a:r>
              <a:rPr lang="it-IT" dirty="0" smtClean="0"/>
              <a:t>Orfano del padre Costante morto il 7 Ottobre 1918 </a:t>
            </a:r>
          </a:p>
          <a:p>
            <a:r>
              <a:rPr lang="it-IT" dirty="0" smtClean="0"/>
              <a:t>Aveva un fratello maggiore di nome Augusto nato nell’Aprile 1911</a:t>
            </a:r>
          </a:p>
          <a:p>
            <a:r>
              <a:rPr lang="it-IT" dirty="0" smtClean="0"/>
              <a:t>Fu ammesso il 21 Ottobre 1922</a:t>
            </a:r>
          </a:p>
          <a:p>
            <a:r>
              <a:rPr lang="it-IT" dirty="0" smtClean="0"/>
              <a:t>Fu dimesso il 1 Marzo 1930</a:t>
            </a:r>
          </a:p>
          <a:p>
            <a:r>
              <a:rPr lang="it-IT" dirty="0"/>
              <a:t>Di mestiere fece l’orefice presso la ditta Adolfo Carletto</a:t>
            </a:r>
          </a:p>
          <a:p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8613648" y="55258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Camilla </a:t>
            </a:r>
            <a:r>
              <a:rPr lang="it-IT" dirty="0" err="1"/>
              <a:t>Roccatagliati</a:t>
            </a:r>
            <a:endParaRPr lang="it-IT" dirty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915400" y="2093976"/>
            <a:ext cx="2212848" cy="64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N°Fascicolo:228/7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112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storia dell’istituto dalla fondazione agli anni ‘70</a:t>
            </a:r>
            <a:endParaRPr lang="it-IT" dirty="0"/>
          </a:p>
        </p:txBody>
      </p:sp>
      <p:pic>
        <p:nvPicPr>
          <p:cNvPr id="7" name="Segnaposto immagin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r="2603"/>
          <a:stretch>
            <a:fillRect/>
          </a:stretch>
        </p:blipFill>
        <p:spPr/>
      </p:pic>
      <p:sp>
        <p:nvSpPr>
          <p:cNvPr id="6" name="Segnaposto contenuto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/>
              <a:t>L’Istituto dei Martinitt fu fondato tra il 1532 e il </a:t>
            </a:r>
            <a:r>
              <a:rPr lang="it-IT" dirty="0" smtClean="0"/>
              <a:t>1533;</a:t>
            </a:r>
          </a:p>
          <a:p>
            <a:r>
              <a:rPr lang="it-IT" dirty="0"/>
              <a:t>La decisione di </a:t>
            </a:r>
            <a:r>
              <a:rPr lang="it-IT" dirty="0" smtClean="0"/>
              <a:t>istituire </a:t>
            </a:r>
            <a:r>
              <a:rPr lang="it-IT" dirty="0"/>
              <a:t>un luogo che accogliesse e provvedesse ai bisogni primari dei giovani orfani della città fu di Gerolamo </a:t>
            </a:r>
            <a:r>
              <a:rPr lang="it-IT" dirty="0" smtClean="0"/>
              <a:t>Emiliani; </a:t>
            </a:r>
          </a:p>
          <a:p>
            <a:r>
              <a:rPr lang="it-IT" dirty="0"/>
              <a:t>La prima sede venne istituita in via </a:t>
            </a:r>
            <a:r>
              <a:rPr lang="it-IT" dirty="0" smtClean="0"/>
              <a:t>Morone, qualche anno dopo nei pressi fu fondata la chiesa di San Martino da cui deriva il nome Martinitt che dura ancora oggi;</a:t>
            </a:r>
          </a:p>
          <a:p>
            <a:r>
              <a:rPr lang="it-IT" dirty="0" smtClean="0"/>
              <a:t>Nel </a:t>
            </a:r>
            <a:r>
              <a:rPr lang="it-IT" dirty="0"/>
              <a:t>1773, in seguito alla soppressione degli ordini religiosi, Maria Teresa d’Austria decise di destinare all’orfanotrofio una sede più ampia, cioè il monastero di San Pietro in </a:t>
            </a:r>
            <a:r>
              <a:rPr lang="it-IT" dirty="0" smtClean="0"/>
              <a:t>Gessate;</a:t>
            </a:r>
          </a:p>
          <a:p>
            <a:r>
              <a:rPr lang="it-IT" dirty="0"/>
              <a:t>Durante la Grande Guerra i fanciulli alloggiarono presso Canzo e Maresso dove possedevano due ville per le vacanze estive</a:t>
            </a:r>
            <a:r>
              <a:rPr lang="it-IT" dirty="0" smtClean="0"/>
              <a:t>.</a:t>
            </a:r>
          </a:p>
          <a:p>
            <a:r>
              <a:rPr lang="it-IT" dirty="0"/>
              <a:t>A</a:t>
            </a:r>
            <a:r>
              <a:rPr lang="it-IT" dirty="0" smtClean="0"/>
              <a:t>ll’istituto </a:t>
            </a:r>
            <a:r>
              <a:rPr lang="it-IT" dirty="0"/>
              <a:t>nel 1932-1933 venne aggiunta una nuova sede da Mussolini, inaugurata nella periferia Est di Milano, nell’attuale quartiere dell’Ortica. </a:t>
            </a:r>
            <a:endParaRPr lang="it-IT" dirty="0" smtClean="0"/>
          </a:p>
          <a:p>
            <a:r>
              <a:rPr lang="it-IT" dirty="0" smtClean="0"/>
              <a:t>Negli </a:t>
            </a:r>
            <a:r>
              <a:rPr lang="it-IT" dirty="0"/>
              <a:t>anni </a:t>
            </a:r>
            <a:r>
              <a:rPr lang="it-IT" dirty="0" smtClean="0"/>
              <a:t>‘70 gli orfanotrofi vennero chiusi per legge a favore delle piccole comunità, meglio conosciute come case-famiglia.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611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Grafici ricavati dalle nostre ricerche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2893" y="2121408"/>
            <a:ext cx="10575355" cy="4736592"/>
          </a:xfrm>
        </p:spPr>
        <p:txBody>
          <a:bodyPr>
            <a:noAutofit/>
          </a:bodyPr>
          <a:lstStyle/>
          <a:p>
            <a:r>
              <a:rPr lang="it-IT" sz="1400" dirty="0" smtClean="0"/>
              <a:t>In questa seconda sezione della presentazione sono presenti i grafici elaborati a partire dei dati ricavati dalle nostre ricerche. </a:t>
            </a:r>
          </a:p>
          <a:p>
            <a:pPr marL="180975" indent="0">
              <a:buNone/>
            </a:pPr>
            <a:r>
              <a:rPr lang="it-IT" sz="1400" dirty="0" smtClean="0"/>
              <a:t>I fascicoli da cui abbiamo ricavato i dati sono classificati in base all’anno di dimissione degli orfani in: </a:t>
            </a:r>
          </a:p>
          <a:p>
            <a:pPr marL="180975" indent="0">
              <a:buNone/>
            </a:pPr>
            <a:r>
              <a:rPr lang="it-IT" sz="1400" dirty="0" smtClean="0"/>
              <a:t>Prima serie (1800-1900)</a:t>
            </a:r>
          </a:p>
          <a:p>
            <a:pPr marL="180975" indent="0">
              <a:buNone/>
            </a:pPr>
            <a:r>
              <a:rPr lang="it-IT" sz="1400" dirty="0" smtClean="0"/>
              <a:t>Seconda serie (1901- 1939)</a:t>
            </a:r>
          </a:p>
          <a:p>
            <a:pPr marL="180975" indent="0">
              <a:buNone/>
            </a:pPr>
            <a:r>
              <a:rPr lang="it-IT" sz="1400" dirty="0" smtClean="0"/>
              <a:t>Abbiamo poi attuato una seconda divisione all’interno della prima serie tra i fascicoli </a:t>
            </a:r>
            <a:r>
              <a:rPr lang="it-IT" sz="1400" dirty="0" err="1" smtClean="0"/>
              <a:t>pre</a:t>
            </a:r>
            <a:r>
              <a:rPr lang="it-IT" sz="1400" dirty="0" smtClean="0"/>
              <a:t> unità d’Italia e post unità </a:t>
            </a:r>
          </a:p>
          <a:p>
            <a:pPr marL="180975" indent="0">
              <a:buNone/>
            </a:pPr>
            <a:r>
              <a:rPr lang="it-IT" sz="1400" dirty="0" smtClean="0"/>
              <a:t>I grafici realizzati analizzano i seguenti aspetti:</a:t>
            </a:r>
          </a:p>
          <a:p>
            <a:r>
              <a:rPr lang="it-IT" sz="1400" dirty="0" smtClean="0"/>
              <a:t>Quale dei due genitori è morto;</a:t>
            </a:r>
          </a:p>
          <a:p>
            <a:r>
              <a:rPr lang="it-IT" sz="1400" dirty="0" smtClean="0"/>
              <a:t>Il lavoro dell’orfano;</a:t>
            </a:r>
          </a:p>
          <a:p>
            <a:r>
              <a:rPr lang="it-IT" sz="1400" dirty="0" smtClean="0"/>
              <a:t>Il lavoro dei componenti della famiglia divisi tra maschi e femmine;</a:t>
            </a:r>
          </a:p>
          <a:p>
            <a:r>
              <a:rPr lang="it-IT" sz="1400" dirty="0" smtClean="0"/>
              <a:t>La quantità di figli nella famiglia dell’orfano;</a:t>
            </a:r>
          </a:p>
          <a:p>
            <a:r>
              <a:rPr lang="it-IT" sz="1400" dirty="0" smtClean="0"/>
              <a:t>Gli anni di ricovero dell’orfano;</a:t>
            </a:r>
          </a:p>
          <a:p>
            <a:r>
              <a:rPr lang="it-IT" sz="1400" dirty="0" smtClean="0"/>
              <a:t>A che età l’orfano è entrato nell’orfanotrofio;</a:t>
            </a:r>
          </a:p>
          <a:p>
            <a:r>
              <a:rPr lang="it-IT" sz="1400" dirty="0" smtClean="0"/>
              <a:t>Con quale frequenza i nomi degli orfani si ripetevano.</a:t>
            </a:r>
          </a:p>
          <a:p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085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Legno</Template>
  <TotalTime>701</TotalTime>
  <Words>1326</Words>
  <Application>Microsoft Office PowerPoint</Application>
  <PresentationFormat>Widescreen</PresentationFormat>
  <Paragraphs>146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3" baseType="lpstr">
      <vt:lpstr>Rockwell</vt:lpstr>
      <vt:lpstr>Rockwell Condensed</vt:lpstr>
      <vt:lpstr>Wingdings</vt:lpstr>
      <vt:lpstr>Legno</vt:lpstr>
      <vt:lpstr>Il lavoro di ricerca archivistica in un museo</vt:lpstr>
      <vt:lpstr>Biografie degli orfani e storia dell’istituto</vt:lpstr>
      <vt:lpstr>Biografia di Sacchiero Fausto</vt:lpstr>
      <vt:lpstr>Biografia di Sala Giulio</vt:lpstr>
      <vt:lpstr>Biografia di Salvini Aldo</vt:lpstr>
      <vt:lpstr>Biografia di Sangalli Giuseppe</vt:lpstr>
      <vt:lpstr>Biografia di Savorani Giuliano</vt:lpstr>
      <vt:lpstr>La storia dell’istituto dalla fondazione agli anni ‘70</vt:lpstr>
      <vt:lpstr>Grafici ricavati dalle nostre ricerche</vt:lpstr>
      <vt:lpstr>Orfano di  prima serie (1800-1900)</vt:lpstr>
      <vt:lpstr>lavori degli orfani  Prima serie – pre Unità d’Italia </vt:lpstr>
      <vt:lpstr>Lavori degli orfani  prima serie - post Unità d’Italia (fino al 1900)</vt:lpstr>
      <vt:lpstr>Lavori dei componenti maschi delle famiglie degli orfani  prima serie (1800 – 1900)</vt:lpstr>
      <vt:lpstr>Lavoro delle donne componenti delle famiglie degli orfani prima serie (1800 – 1900)</vt:lpstr>
      <vt:lpstr>Composizione famigliare degli orfani  prima serie (1800 – 1900)</vt:lpstr>
      <vt:lpstr>Anni di ricovero degli orfani  prima serie (1800 - 1900)</vt:lpstr>
      <vt:lpstr>Età di ammissione  prima serie (1800-1900)</vt:lpstr>
      <vt:lpstr>Frequenza dei nomi degli orfani  ptima serie (1800 - 1900)</vt:lpstr>
      <vt:lpstr>Grafici della 2° serie</vt:lpstr>
      <vt:lpstr>Orfano di  seconda serie (1901 – 1939)</vt:lpstr>
      <vt:lpstr>Lavori degli orfani  seconda serie (1901 – 1939)</vt:lpstr>
      <vt:lpstr>Lavori dei componenti maschi delle famiglie degli orfani seconda serie (1901 – 1939)</vt:lpstr>
      <vt:lpstr>Lavoro delle donne componenti delle famiglie degli orfani seconda serie (1901 – 1939)</vt:lpstr>
      <vt:lpstr>Numero di figli nelle famiglie degli orfani seconda serie (1901 – 1939)</vt:lpstr>
      <vt:lpstr>Anni di ricovero degli orfani seconda serie (1901 – 1939)</vt:lpstr>
      <vt:lpstr>Età di ammissione  seconda serie (1901 – 1939)</vt:lpstr>
      <vt:lpstr>nomi più frequenti  seconda serie (1901 – 1939)</vt:lpstr>
      <vt:lpstr>Diario di bordo della nostra esperienza</vt:lpstr>
      <vt:lpstr>Diario di bordo dell’esperienza di alternanza scuola lavoro, dal 28/05/2018 al 1/06/2018  presso il museo Martinitt e Stelline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Administrator</dc:creator>
  <cp:lastModifiedBy>Museo 07</cp:lastModifiedBy>
  <cp:revision>49</cp:revision>
  <dcterms:created xsi:type="dcterms:W3CDTF">2018-05-31T13:46:42Z</dcterms:created>
  <dcterms:modified xsi:type="dcterms:W3CDTF">2020-01-22T16:25:33Z</dcterms:modified>
</cp:coreProperties>
</file>