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73" r:id="rId4"/>
    <p:sldId id="271" r:id="rId5"/>
    <p:sldId id="272" r:id="rId6"/>
    <p:sldId id="270" r:id="rId7"/>
    <p:sldId id="268" r:id="rId8"/>
    <p:sldId id="279" r:id="rId9"/>
    <p:sldId id="261" r:id="rId10"/>
    <p:sldId id="280" r:id="rId11"/>
    <p:sldId id="274" r:id="rId12"/>
    <p:sldId id="281" r:id="rId13"/>
    <p:sldId id="282" r:id="rId14"/>
    <p:sldId id="283" r:id="rId15"/>
    <p:sldId id="284" r:id="rId16"/>
    <p:sldId id="275" r:id="rId17"/>
    <p:sldId id="269" r:id="rId18"/>
    <p:sldId id="260" r:id="rId19"/>
    <p:sldId id="276" r:id="rId20"/>
    <p:sldId id="277" r:id="rId21"/>
    <p:sldId id="278" r:id="rId22"/>
    <p:sldId id="285" r:id="rId23"/>
    <p:sldId id="286" r:id="rId24"/>
    <p:sldId id="287" r:id="rId25"/>
    <p:sldId id="288" r:id="rId26"/>
    <p:sldId id="289" r:id="rId27"/>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599" autoAdjust="0"/>
  </p:normalViewPr>
  <p:slideViewPr>
    <p:cSldViewPr>
      <p:cViewPr varScale="1">
        <p:scale>
          <a:sx n="77" d="100"/>
          <a:sy n="77" d="100"/>
        </p:scale>
        <p:origin x="126" y="564"/>
      </p:cViewPr>
      <p:guideLst>
        <p:guide pos="3839"/>
        <p:guide orient="horz" pos="2160"/>
      </p:guideLst>
    </p:cSldViewPr>
  </p:slideViewPr>
  <p:notesTextViewPr>
    <p:cViewPr>
      <p:scale>
        <a:sx n="1" d="1"/>
        <a:sy n="1" d="1"/>
      </p:scale>
      <p:origin x="0" y="0"/>
    </p:cViewPr>
  </p:notesTextViewPr>
  <p:notesViewPr>
    <p:cSldViewPr showGuides="1">
      <p:cViewPr varScale="1">
        <p:scale>
          <a:sx n="60" d="100"/>
          <a:sy n="60" d="100"/>
        </p:scale>
        <p:origin x="298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ERMENEGILDO%20180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ERMENEGILDO%20180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ERMENEGILDO%20180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ERMENEGILDO%201900.xls"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oglio_di_lavoro_di_Microsoft_Excel1.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Foglio_di_lavoro_di_Microsoft_Excel2.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Foglio_di_lavoro_di_Microsoft_Excel3.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ERMENEGILDO%20194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Foglio2!$A$2:$A$12</c:f>
              <c:strCache>
                <c:ptCount val="11"/>
                <c:pt idx="0">
                  <c:v>Calzolaio</c:v>
                </c:pt>
                <c:pt idx="1">
                  <c:v>Fabbro</c:v>
                </c:pt>
                <c:pt idx="2">
                  <c:v>Falegname</c:v>
                </c:pt>
                <c:pt idx="3">
                  <c:v>Intagliatore</c:v>
                </c:pt>
                <c:pt idx="4">
                  <c:v>Macchinista</c:v>
                </c:pt>
                <c:pt idx="5">
                  <c:v>Meccanico</c:v>
                </c:pt>
                <c:pt idx="6">
                  <c:v>Operaio</c:v>
                </c:pt>
                <c:pt idx="7">
                  <c:v>Orefice</c:v>
                </c:pt>
                <c:pt idx="8">
                  <c:v>Sarto</c:v>
                </c:pt>
                <c:pt idx="9">
                  <c:v>Soldato</c:v>
                </c:pt>
                <c:pt idx="10">
                  <c:v>Tipografo</c:v>
                </c:pt>
              </c:strCache>
            </c:strRef>
          </c:cat>
          <c:val>
            <c:numRef>
              <c:f>Foglio2!$B$2:$B$12</c:f>
              <c:numCache>
                <c:formatCode>General</c:formatCode>
                <c:ptCount val="11"/>
                <c:pt idx="0">
                  <c:v>6</c:v>
                </c:pt>
                <c:pt idx="1">
                  <c:v>2</c:v>
                </c:pt>
                <c:pt idx="2">
                  <c:v>5</c:v>
                </c:pt>
                <c:pt idx="3">
                  <c:v>2</c:v>
                </c:pt>
                <c:pt idx="4">
                  <c:v>4</c:v>
                </c:pt>
                <c:pt idx="5">
                  <c:v>4</c:v>
                </c:pt>
                <c:pt idx="6">
                  <c:v>3</c:v>
                </c:pt>
                <c:pt idx="7">
                  <c:v>1</c:v>
                </c:pt>
                <c:pt idx="8">
                  <c:v>1</c:v>
                </c:pt>
                <c:pt idx="9">
                  <c:v>1</c:v>
                </c:pt>
                <c:pt idx="10">
                  <c:v>1</c:v>
                </c:pt>
              </c:numCache>
            </c:numRef>
          </c:val>
          <c:extLst>
            <c:ext xmlns:c16="http://schemas.microsoft.com/office/drawing/2014/chart" uri="{C3380CC4-5D6E-409C-BE32-E72D297353CC}">
              <c16:uniqueId val="{00000000-EDA3-49CD-85A4-18EE9DAD9D18}"/>
            </c:ext>
          </c:extLst>
        </c:ser>
        <c:dLbls>
          <c:showLegendKey val="0"/>
          <c:showVal val="0"/>
          <c:showCatName val="0"/>
          <c:showSerName val="0"/>
          <c:showPercent val="0"/>
          <c:showBubbleSize val="0"/>
        </c:dLbls>
        <c:gapWidth val="150"/>
        <c:shape val="box"/>
        <c:axId val="60900864"/>
        <c:axId val="60902400"/>
        <c:axId val="0"/>
      </c:bar3DChart>
      <c:catAx>
        <c:axId val="60900864"/>
        <c:scaling>
          <c:orientation val="minMax"/>
        </c:scaling>
        <c:delete val="0"/>
        <c:axPos val="b"/>
        <c:numFmt formatCode="General" sourceLinked="0"/>
        <c:majorTickMark val="out"/>
        <c:minorTickMark val="none"/>
        <c:tickLblPos val="nextTo"/>
        <c:crossAx val="60902400"/>
        <c:crosses val="autoZero"/>
        <c:auto val="1"/>
        <c:lblAlgn val="ctr"/>
        <c:lblOffset val="100"/>
        <c:noMultiLvlLbl val="0"/>
      </c:catAx>
      <c:valAx>
        <c:axId val="60902400"/>
        <c:scaling>
          <c:orientation val="minMax"/>
        </c:scaling>
        <c:delete val="0"/>
        <c:axPos val="l"/>
        <c:majorGridlines/>
        <c:numFmt formatCode="General" sourceLinked="1"/>
        <c:majorTickMark val="out"/>
        <c:minorTickMark val="none"/>
        <c:tickLblPos val="nextTo"/>
        <c:crossAx val="6090086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rAngAx val="1"/>
    </c:view3D>
    <c:floor>
      <c:thickness val="0"/>
    </c:floor>
    <c:sideWall>
      <c:thickness val="0"/>
    </c:sideWall>
    <c:backWall>
      <c:thickness val="0"/>
    </c:backWall>
    <c:plotArea>
      <c:layout/>
      <c:bar3DChart>
        <c:barDir val="col"/>
        <c:grouping val="clustered"/>
        <c:varyColors val="0"/>
        <c:ser>
          <c:idx val="0"/>
          <c:order val="0"/>
          <c:invertIfNegative val="0"/>
          <c:cat>
            <c:strRef>
              <c:f>Foglio4!$A$2:$A$20</c:f>
              <c:strCache>
                <c:ptCount val="19"/>
                <c:pt idx="0">
                  <c:v>Commesso</c:v>
                </c:pt>
                <c:pt idx="1">
                  <c:v>Postacchino</c:v>
                </c:pt>
                <c:pt idx="2">
                  <c:v>Sarto</c:v>
                </c:pt>
                <c:pt idx="3">
                  <c:v>Operaio</c:v>
                </c:pt>
                <c:pt idx="4">
                  <c:v>Orefice</c:v>
                </c:pt>
                <c:pt idx="5">
                  <c:v>Cuoco</c:v>
                </c:pt>
                <c:pt idx="6">
                  <c:v>Fruttivendolo</c:v>
                </c:pt>
                <c:pt idx="7">
                  <c:v>Calzolaio</c:v>
                </c:pt>
                <c:pt idx="8">
                  <c:v>Fabbro</c:v>
                </c:pt>
                <c:pt idx="9">
                  <c:v>Falegname</c:v>
                </c:pt>
                <c:pt idx="10">
                  <c:v>Cameriere</c:v>
                </c:pt>
                <c:pt idx="11">
                  <c:v>Litografo</c:v>
                </c:pt>
                <c:pt idx="12">
                  <c:v>Cappellaio</c:v>
                </c:pt>
                <c:pt idx="13">
                  <c:v>Giardiniere</c:v>
                </c:pt>
                <c:pt idx="14">
                  <c:v>Meccanico</c:v>
                </c:pt>
                <c:pt idx="15">
                  <c:v>Infermiere</c:v>
                </c:pt>
                <c:pt idx="16">
                  <c:v>Mediatore</c:v>
                </c:pt>
                <c:pt idx="17">
                  <c:v>Liquorista</c:v>
                </c:pt>
                <c:pt idx="18">
                  <c:v>Carrettiere</c:v>
                </c:pt>
              </c:strCache>
            </c:strRef>
          </c:cat>
          <c:val>
            <c:numRef>
              <c:f>Foglio4!$B$2:$B$20</c:f>
              <c:numCache>
                <c:formatCode>General</c:formatCode>
                <c:ptCount val="19"/>
                <c:pt idx="0">
                  <c:v>2</c:v>
                </c:pt>
                <c:pt idx="1">
                  <c:v>3</c:v>
                </c:pt>
                <c:pt idx="2">
                  <c:v>1</c:v>
                </c:pt>
                <c:pt idx="3">
                  <c:v>3</c:v>
                </c:pt>
                <c:pt idx="4">
                  <c:v>1</c:v>
                </c:pt>
                <c:pt idx="5">
                  <c:v>1</c:v>
                </c:pt>
                <c:pt idx="6">
                  <c:v>1</c:v>
                </c:pt>
                <c:pt idx="7">
                  <c:v>3</c:v>
                </c:pt>
                <c:pt idx="8">
                  <c:v>2</c:v>
                </c:pt>
                <c:pt idx="9">
                  <c:v>3</c:v>
                </c:pt>
                <c:pt idx="10">
                  <c:v>1</c:v>
                </c:pt>
                <c:pt idx="11">
                  <c:v>2</c:v>
                </c:pt>
                <c:pt idx="12">
                  <c:v>1</c:v>
                </c:pt>
                <c:pt idx="13">
                  <c:v>1</c:v>
                </c:pt>
                <c:pt idx="14">
                  <c:v>2</c:v>
                </c:pt>
                <c:pt idx="15">
                  <c:v>1</c:v>
                </c:pt>
                <c:pt idx="16">
                  <c:v>2</c:v>
                </c:pt>
                <c:pt idx="17">
                  <c:v>1</c:v>
                </c:pt>
                <c:pt idx="18">
                  <c:v>1</c:v>
                </c:pt>
              </c:numCache>
            </c:numRef>
          </c:val>
          <c:extLst>
            <c:ext xmlns:c16="http://schemas.microsoft.com/office/drawing/2014/chart" uri="{C3380CC4-5D6E-409C-BE32-E72D297353CC}">
              <c16:uniqueId val="{00000000-1AB1-4662-B971-4D06A231F31F}"/>
            </c:ext>
          </c:extLst>
        </c:ser>
        <c:dLbls>
          <c:showLegendKey val="0"/>
          <c:showVal val="0"/>
          <c:showCatName val="0"/>
          <c:showSerName val="0"/>
          <c:showPercent val="0"/>
          <c:showBubbleSize val="0"/>
        </c:dLbls>
        <c:gapWidth val="150"/>
        <c:shape val="box"/>
        <c:axId val="61696640"/>
        <c:axId val="61702528"/>
        <c:axId val="0"/>
      </c:bar3DChart>
      <c:catAx>
        <c:axId val="61696640"/>
        <c:scaling>
          <c:orientation val="minMax"/>
        </c:scaling>
        <c:delete val="0"/>
        <c:axPos val="b"/>
        <c:numFmt formatCode="General" sourceLinked="0"/>
        <c:majorTickMark val="out"/>
        <c:minorTickMark val="none"/>
        <c:tickLblPos val="nextTo"/>
        <c:crossAx val="61702528"/>
        <c:crosses val="autoZero"/>
        <c:auto val="1"/>
        <c:lblAlgn val="ctr"/>
        <c:lblOffset val="100"/>
        <c:noMultiLvlLbl val="0"/>
      </c:catAx>
      <c:valAx>
        <c:axId val="61702528"/>
        <c:scaling>
          <c:orientation val="minMax"/>
        </c:scaling>
        <c:delete val="0"/>
        <c:axPos val="l"/>
        <c:majorGridlines/>
        <c:numFmt formatCode="General" sourceLinked="1"/>
        <c:majorTickMark val="out"/>
        <c:minorTickMark val="none"/>
        <c:tickLblPos val="nextTo"/>
        <c:crossAx val="6169664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Foglio3!$A$2:$A$9</c:f>
              <c:strCache>
                <c:ptCount val="8"/>
                <c:pt idx="0">
                  <c:v>Cameriera</c:v>
                </c:pt>
                <c:pt idx="1">
                  <c:v>Casalinga</c:v>
                </c:pt>
                <c:pt idx="2">
                  <c:v>Contabile</c:v>
                </c:pt>
                <c:pt idx="3">
                  <c:v>Lavandaia</c:v>
                </c:pt>
                <c:pt idx="4">
                  <c:v>Nutrice</c:v>
                </c:pt>
                <c:pt idx="5">
                  <c:v>Ostessa</c:v>
                </c:pt>
                <c:pt idx="6">
                  <c:v>Sarta</c:v>
                </c:pt>
                <c:pt idx="7">
                  <c:v>Serva</c:v>
                </c:pt>
              </c:strCache>
            </c:strRef>
          </c:cat>
          <c:val>
            <c:numRef>
              <c:f>Foglio3!$B$2:$B$9</c:f>
              <c:numCache>
                <c:formatCode>General</c:formatCode>
                <c:ptCount val="8"/>
                <c:pt idx="0">
                  <c:v>1</c:v>
                </c:pt>
                <c:pt idx="1">
                  <c:v>2</c:v>
                </c:pt>
                <c:pt idx="2">
                  <c:v>1</c:v>
                </c:pt>
                <c:pt idx="3">
                  <c:v>1</c:v>
                </c:pt>
                <c:pt idx="4">
                  <c:v>3</c:v>
                </c:pt>
                <c:pt idx="5">
                  <c:v>2</c:v>
                </c:pt>
                <c:pt idx="6">
                  <c:v>4</c:v>
                </c:pt>
                <c:pt idx="7">
                  <c:v>1</c:v>
                </c:pt>
              </c:numCache>
            </c:numRef>
          </c:val>
          <c:extLst>
            <c:ext xmlns:c16="http://schemas.microsoft.com/office/drawing/2014/chart" uri="{C3380CC4-5D6E-409C-BE32-E72D297353CC}">
              <c16:uniqueId val="{00000000-F69F-4CF3-9479-5D3A884A922C}"/>
            </c:ext>
          </c:extLst>
        </c:ser>
        <c:dLbls>
          <c:showLegendKey val="0"/>
          <c:showVal val="0"/>
          <c:showCatName val="0"/>
          <c:showSerName val="0"/>
          <c:showPercent val="0"/>
          <c:showBubbleSize val="0"/>
        </c:dLbls>
        <c:gapWidth val="150"/>
        <c:shape val="box"/>
        <c:axId val="61023744"/>
        <c:axId val="61025280"/>
        <c:axId val="0"/>
      </c:bar3DChart>
      <c:catAx>
        <c:axId val="61023744"/>
        <c:scaling>
          <c:orientation val="minMax"/>
        </c:scaling>
        <c:delete val="0"/>
        <c:axPos val="b"/>
        <c:numFmt formatCode="General" sourceLinked="0"/>
        <c:majorTickMark val="out"/>
        <c:minorTickMark val="none"/>
        <c:tickLblPos val="nextTo"/>
        <c:crossAx val="61025280"/>
        <c:crosses val="autoZero"/>
        <c:auto val="1"/>
        <c:lblAlgn val="ctr"/>
        <c:lblOffset val="100"/>
        <c:noMultiLvlLbl val="0"/>
      </c:catAx>
      <c:valAx>
        <c:axId val="61025280"/>
        <c:scaling>
          <c:orientation val="minMax"/>
        </c:scaling>
        <c:delete val="0"/>
        <c:axPos val="l"/>
        <c:majorGridlines/>
        <c:numFmt formatCode="General" sourceLinked="1"/>
        <c:majorTickMark val="out"/>
        <c:minorTickMark val="none"/>
        <c:tickLblPos val="nextTo"/>
        <c:crossAx val="6102374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5.1890556309235794E-2"/>
          <c:y val="2.8751554398762969E-2"/>
          <c:w val="0.78143205456333942"/>
          <c:h val="0.64771017400362674"/>
        </c:manualLayout>
      </c:layout>
      <c:bar3DChart>
        <c:barDir val="col"/>
        <c:grouping val="clustered"/>
        <c:varyColors val="0"/>
        <c:ser>
          <c:idx val="0"/>
          <c:order val="0"/>
          <c:invertIfNegative val="0"/>
          <c:cat>
            <c:strRef>
              <c:f>Foglio2!$A$2:$A$11</c:f>
              <c:strCache>
                <c:ptCount val="10"/>
                <c:pt idx="0">
                  <c:v>Carrettiere</c:v>
                </c:pt>
                <c:pt idx="1">
                  <c:v>Disegnatore</c:v>
                </c:pt>
                <c:pt idx="2">
                  <c:v>Fabbro</c:v>
                </c:pt>
                <c:pt idx="3">
                  <c:v>Falegname</c:v>
                </c:pt>
                <c:pt idx="4">
                  <c:v>Fattorino</c:v>
                </c:pt>
                <c:pt idx="5">
                  <c:v>Meccanico</c:v>
                </c:pt>
                <c:pt idx="6">
                  <c:v>Operaio</c:v>
                </c:pt>
                <c:pt idx="7">
                  <c:v>Orefice</c:v>
                </c:pt>
                <c:pt idx="8">
                  <c:v>Pellettiere</c:v>
                </c:pt>
                <c:pt idx="9">
                  <c:v>Tipografo</c:v>
                </c:pt>
              </c:strCache>
            </c:strRef>
          </c:cat>
          <c:val>
            <c:numRef>
              <c:f>Foglio2!$B$2:$B$11</c:f>
              <c:numCache>
                <c:formatCode>General</c:formatCode>
                <c:ptCount val="10"/>
                <c:pt idx="0">
                  <c:v>1</c:v>
                </c:pt>
                <c:pt idx="1">
                  <c:v>3</c:v>
                </c:pt>
                <c:pt idx="2">
                  <c:v>2</c:v>
                </c:pt>
                <c:pt idx="3">
                  <c:v>1</c:v>
                </c:pt>
                <c:pt idx="4">
                  <c:v>1</c:v>
                </c:pt>
                <c:pt idx="5">
                  <c:v>5</c:v>
                </c:pt>
                <c:pt idx="6">
                  <c:v>3</c:v>
                </c:pt>
                <c:pt idx="7">
                  <c:v>3</c:v>
                </c:pt>
                <c:pt idx="8">
                  <c:v>3</c:v>
                </c:pt>
                <c:pt idx="9">
                  <c:v>2</c:v>
                </c:pt>
              </c:numCache>
            </c:numRef>
          </c:val>
          <c:extLst>
            <c:ext xmlns:c16="http://schemas.microsoft.com/office/drawing/2014/chart" uri="{C3380CC4-5D6E-409C-BE32-E72D297353CC}">
              <c16:uniqueId val="{00000000-F21B-4AC9-854A-856289D94A52}"/>
            </c:ext>
          </c:extLst>
        </c:ser>
        <c:dLbls>
          <c:showLegendKey val="0"/>
          <c:showVal val="0"/>
          <c:showCatName val="0"/>
          <c:showSerName val="0"/>
          <c:showPercent val="0"/>
          <c:showBubbleSize val="0"/>
        </c:dLbls>
        <c:gapWidth val="150"/>
        <c:shape val="box"/>
        <c:axId val="61046144"/>
        <c:axId val="61064320"/>
        <c:axId val="0"/>
      </c:bar3DChart>
      <c:catAx>
        <c:axId val="61046144"/>
        <c:scaling>
          <c:orientation val="minMax"/>
        </c:scaling>
        <c:delete val="0"/>
        <c:axPos val="b"/>
        <c:numFmt formatCode="General" sourceLinked="1"/>
        <c:majorTickMark val="out"/>
        <c:minorTickMark val="none"/>
        <c:tickLblPos val="nextTo"/>
        <c:crossAx val="61064320"/>
        <c:crosses val="autoZero"/>
        <c:auto val="1"/>
        <c:lblAlgn val="ctr"/>
        <c:lblOffset val="100"/>
        <c:noMultiLvlLbl val="0"/>
      </c:catAx>
      <c:valAx>
        <c:axId val="61064320"/>
        <c:scaling>
          <c:orientation val="minMax"/>
        </c:scaling>
        <c:delete val="0"/>
        <c:axPos val="l"/>
        <c:majorGridlines/>
        <c:numFmt formatCode="General" sourceLinked="1"/>
        <c:majorTickMark val="out"/>
        <c:minorTickMark val="none"/>
        <c:tickLblPos val="nextTo"/>
        <c:crossAx val="61046144"/>
        <c:crosses val="autoZero"/>
        <c:crossBetween val="between"/>
      </c:valAx>
      <c:spPr>
        <a:noFill/>
        <a:ln w="25400">
          <a:noFill/>
        </a:ln>
      </c:spPr>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invertIfNegative val="0"/>
          <c:cat>
            <c:strRef>
              <c:f>Foglio3!$A$2:$A$22</c:f>
              <c:strCache>
                <c:ptCount val="21"/>
                <c:pt idx="0">
                  <c:v>Arrotino</c:v>
                </c:pt>
                <c:pt idx="1">
                  <c:v>Calderaio</c:v>
                </c:pt>
                <c:pt idx="2">
                  <c:v>Calzolaio</c:v>
                </c:pt>
                <c:pt idx="3">
                  <c:v>Cameriere</c:v>
                </c:pt>
                <c:pt idx="4">
                  <c:v>Carrettiere</c:v>
                </c:pt>
                <c:pt idx="5">
                  <c:v>Commesso</c:v>
                </c:pt>
                <c:pt idx="6">
                  <c:v>Elettricista</c:v>
                </c:pt>
                <c:pt idx="7">
                  <c:v>Facchino</c:v>
                </c:pt>
                <c:pt idx="8">
                  <c:v>Falegname</c:v>
                </c:pt>
                <c:pt idx="9">
                  <c:v>Fruttivendolo</c:v>
                </c:pt>
                <c:pt idx="10">
                  <c:v>Gasista</c:v>
                </c:pt>
                <c:pt idx="11">
                  <c:v>Guardia</c:v>
                </c:pt>
                <c:pt idx="12">
                  <c:v>Impiegato</c:v>
                </c:pt>
                <c:pt idx="13">
                  <c:v>Meccanico</c:v>
                </c:pt>
                <c:pt idx="14">
                  <c:v>Mediatore</c:v>
                </c:pt>
                <c:pt idx="15">
                  <c:v>Muratore</c:v>
                </c:pt>
                <c:pt idx="16">
                  <c:v>Operaio</c:v>
                </c:pt>
                <c:pt idx="17">
                  <c:v>Scultore</c:v>
                </c:pt>
                <c:pt idx="18">
                  <c:v>Soldato</c:v>
                </c:pt>
                <c:pt idx="19">
                  <c:v>Tipografo</c:v>
                </c:pt>
                <c:pt idx="20">
                  <c:v>Verniciatore </c:v>
                </c:pt>
              </c:strCache>
            </c:strRef>
          </c:cat>
          <c:val>
            <c:numRef>
              <c:f>Foglio3!$B$2:$B$22</c:f>
              <c:numCache>
                <c:formatCode>General</c:formatCode>
                <c:ptCount val="21"/>
                <c:pt idx="0">
                  <c:v>1</c:v>
                </c:pt>
                <c:pt idx="1">
                  <c:v>1</c:v>
                </c:pt>
                <c:pt idx="2">
                  <c:v>2</c:v>
                </c:pt>
                <c:pt idx="3">
                  <c:v>2</c:v>
                </c:pt>
                <c:pt idx="4">
                  <c:v>3</c:v>
                </c:pt>
                <c:pt idx="5">
                  <c:v>1</c:v>
                </c:pt>
                <c:pt idx="6">
                  <c:v>1</c:v>
                </c:pt>
                <c:pt idx="7">
                  <c:v>3</c:v>
                </c:pt>
                <c:pt idx="8">
                  <c:v>2</c:v>
                </c:pt>
                <c:pt idx="9">
                  <c:v>3</c:v>
                </c:pt>
                <c:pt idx="10">
                  <c:v>1</c:v>
                </c:pt>
                <c:pt idx="11">
                  <c:v>2</c:v>
                </c:pt>
                <c:pt idx="12">
                  <c:v>3</c:v>
                </c:pt>
                <c:pt idx="13">
                  <c:v>1</c:v>
                </c:pt>
                <c:pt idx="14">
                  <c:v>1</c:v>
                </c:pt>
                <c:pt idx="15">
                  <c:v>3</c:v>
                </c:pt>
                <c:pt idx="16">
                  <c:v>4</c:v>
                </c:pt>
                <c:pt idx="17">
                  <c:v>1</c:v>
                </c:pt>
                <c:pt idx="18">
                  <c:v>1</c:v>
                </c:pt>
                <c:pt idx="19">
                  <c:v>2</c:v>
                </c:pt>
                <c:pt idx="20">
                  <c:v>1</c:v>
                </c:pt>
              </c:numCache>
            </c:numRef>
          </c:val>
          <c:extLst>
            <c:ext xmlns:c16="http://schemas.microsoft.com/office/drawing/2014/chart" uri="{C3380CC4-5D6E-409C-BE32-E72D297353CC}">
              <c16:uniqueId val="{00000000-E3E2-475B-AE53-6C7E130A9410}"/>
            </c:ext>
          </c:extLst>
        </c:ser>
        <c:dLbls>
          <c:showLegendKey val="0"/>
          <c:showVal val="0"/>
          <c:showCatName val="0"/>
          <c:showSerName val="0"/>
          <c:showPercent val="0"/>
          <c:showBubbleSize val="0"/>
        </c:dLbls>
        <c:gapWidth val="150"/>
        <c:shape val="box"/>
        <c:axId val="88817024"/>
        <c:axId val="88818816"/>
        <c:axId val="0"/>
      </c:bar3DChart>
      <c:catAx>
        <c:axId val="88817024"/>
        <c:scaling>
          <c:orientation val="minMax"/>
        </c:scaling>
        <c:delete val="0"/>
        <c:axPos val="b"/>
        <c:numFmt formatCode="General" sourceLinked="1"/>
        <c:majorTickMark val="out"/>
        <c:minorTickMark val="none"/>
        <c:tickLblPos val="nextTo"/>
        <c:crossAx val="88818816"/>
        <c:crosses val="autoZero"/>
        <c:auto val="1"/>
        <c:lblAlgn val="ctr"/>
        <c:lblOffset val="100"/>
        <c:noMultiLvlLbl val="0"/>
      </c:catAx>
      <c:valAx>
        <c:axId val="88818816"/>
        <c:scaling>
          <c:orientation val="minMax"/>
        </c:scaling>
        <c:delete val="0"/>
        <c:axPos val="l"/>
        <c:majorGridlines/>
        <c:numFmt formatCode="General" sourceLinked="1"/>
        <c:majorTickMark val="out"/>
        <c:minorTickMark val="none"/>
        <c:tickLblPos val="nextTo"/>
        <c:crossAx val="88817024"/>
        <c:crosses val="autoZero"/>
        <c:crossBetween val="between"/>
      </c:valAx>
      <c:spPr>
        <a:noFill/>
        <a:ln w="25400">
          <a:noFill/>
        </a:ln>
      </c:spPr>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invertIfNegative val="0"/>
          <c:cat>
            <c:strRef>
              <c:f>Foglio4!$A$2:$A$9</c:f>
              <c:strCache>
                <c:ptCount val="8"/>
                <c:pt idx="0">
                  <c:v>Casalinga</c:v>
                </c:pt>
                <c:pt idx="1">
                  <c:v>Edicolante</c:v>
                </c:pt>
                <c:pt idx="2">
                  <c:v>Impiegata</c:v>
                </c:pt>
                <c:pt idx="3">
                  <c:v>Inserviente</c:v>
                </c:pt>
                <c:pt idx="4">
                  <c:v>Operaia</c:v>
                </c:pt>
                <c:pt idx="5">
                  <c:v>Parrucchiera</c:v>
                </c:pt>
                <c:pt idx="6">
                  <c:v>Sarta</c:v>
                </c:pt>
                <c:pt idx="7">
                  <c:v>Telefonista</c:v>
                </c:pt>
              </c:strCache>
            </c:strRef>
          </c:cat>
          <c:val>
            <c:numRef>
              <c:f>Foglio4!$B$2:$B$9</c:f>
              <c:numCache>
                <c:formatCode>General</c:formatCode>
                <c:ptCount val="8"/>
                <c:pt idx="0">
                  <c:v>9</c:v>
                </c:pt>
                <c:pt idx="1">
                  <c:v>1</c:v>
                </c:pt>
                <c:pt idx="2">
                  <c:v>2</c:v>
                </c:pt>
                <c:pt idx="3">
                  <c:v>3</c:v>
                </c:pt>
                <c:pt idx="4">
                  <c:v>5</c:v>
                </c:pt>
                <c:pt idx="5">
                  <c:v>1</c:v>
                </c:pt>
                <c:pt idx="6">
                  <c:v>7</c:v>
                </c:pt>
                <c:pt idx="7">
                  <c:v>1</c:v>
                </c:pt>
              </c:numCache>
            </c:numRef>
          </c:val>
          <c:extLst>
            <c:ext xmlns:c16="http://schemas.microsoft.com/office/drawing/2014/chart" uri="{C3380CC4-5D6E-409C-BE32-E72D297353CC}">
              <c16:uniqueId val="{00000000-F442-4CD7-9F6F-AB350AED66A8}"/>
            </c:ext>
          </c:extLst>
        </c:ser>
        <c:dLbls>
          <c:showLegendKey val="0"/>
          <c:showVal val="0"/>
          <c:showCatName val="0"/>
          <c:showSerName val="0"/>
          <c:showPercent val="0"/>
          <c:showBubbleSize val="0"/>
        </c:dLbls>
        <c:gapWidth val="150"/>
        <c:shape val="box"/>
        <c:axId val="91252224"/>
        <c:axId val="91253760"/>
        <c:axId val="0"/>
      </c:bar3DChart>
      <c:catAx>
        <c:axId val="91252224"/>
        <c:scaling>
          <c:orientation val="minMax"/>
        </c:scaling>
        <c:delete val="0"/>
        <c:axPos val="b"/>
        <c:numFmt formatCode="General" sourceLinked="1"/>
        <c:majorTickMark val="out"/>
        <c:minorTickMark val="none"/>
        <c:tickLblPos val="nextTo"/>
        <c:crossAx val="91253760"/>
        <c:crosses val="autoZero"/>
        <c:auto val="1"/>
        <c:lblAlgn val="ctr"/>
        <c:lblOffset val="100"/>
        <c:noMultiLvlLbl val="0"/>
      </c:catAx>
      <c:valAx>
        <c:axId val="91253760"/>
        <c:scaling>
          <c:orientation val="minMax"/>
        </c:scaling>
        <c:delete val="0"/>
        <c:axPos val="l"/>
        <c:majorGridlines/>
        <c:numFmt formatCode="General" sourceLinked="1"/>
        <c:majorTickMark val="out"/>
        <c:minorTickMark val="none"/>
        <c:tickLblPos val="nextTo"/>
        <c:crossAx val="91252224"/>
        <c:crosses val="autoZero"/>
        <c:crossBetween val="between"/>
      </c:valAx>
      <c:spPr>
        <a:noFill/>
        <a:ln w="25400">
          <a:noFill/>
        </a:ln>
      </c:spPr>
    </c:plotArea>
    <c:legend>
      <c:legendPos val="r"/>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Foglio2!$A$2:$A$12</c:f>
              <c:strCache>
                <c:ptCount val="11"/>
                <c:pt idx="0">
                  <c:v>Disegnatore</c:v>
                </c:pt>
                <c:pt idx="1">
                  <c:v>Elettricista</c:v>
                </c:pt>
                <c:pt idx="2">
                  <c:v>Fabbro</c:v>
                </c:pt>
                <c:pt idx="3">
                  <c:v>Idraulico</c:v>
                </c:pt>
                <c:pt idx="4">
                  <c:v>Impiegato</c:v>
                </c:pt>
                <c:pt idx="5">
                  <c:v>Meccanico</c:v>
                </c:pt>
                <c:pt idx="6">
                  <c:v>Operaio</c:v>
                </c:pt>
                <c:pt idx="7">
                  <c:v>Orafo</c:v>
                </c:pt>
                <c:pt idx="8">
                  <c:v>Orologiaio</c:v>
                </c:pt>
                <c:pt idx="9">
                  <c:v>Ottico</c:v>
                </c:pt>
                <c:pt idx="10">
                  <c:v>Tipografo</c:v>
                </c:pt>
              </c:strCache>
            </c:strRef>
          </c:cat>
          <c:val>
            <c:numRef>
              <c:f>Foglio2!$B$2:$B$12</c:f>
              <c:numCache>
                <c:formatCode>General</c:formatCode>
                <c:ptCount val="11"/>
                <c:pt idx="0">
                  <c:v>1</c:v>
                </c:pt>
                <c:pt idx="1">
                  <c:v>2</c:v>
                </c:pt>
                <c:pt idx="2">
                  <c:v>1</c:v>
                </c:pt>
                <c:pt idx="3">
                  <c:v>1</c:v>
                </c:pt>
                <c:pt idx="4">
                  <c:v>1</c:v>
                </c:pt>
                <c:pt idx="5">
                  <c:v>6</c:v>
                </c:pt>
                <c:pt idx="6">
                  <c:v>1</c:v>
                </c:pt>
                <c:pt idx="7">
                  <c:v>3</c:v>
                </c:pt>
                <c:pt idx="8">
                  <c:v>1</c:v>
                </c:pt>
                <c:pt idx="9">
                  <c:v>1</c:v>
                </c:pt>
                <c:pt idx="10">
                  <c:v>1</c:v>
                </c:pt>
              </c:numCache>
            </c:numRef>
          </c:val>
          <c:extLst>
            <c:ext xmlns:c16="http://schemas.microsoft.com/office/drawing/2014/chart" uri="{C3380CC4-5D6E-409C-BE32-E72D297353CC}">
              <c16:uniqueId val="{00000000-08DF-4F3A-B26F-86F74A58ACF5}"/>
            </c:ext>
          </c:extLst>
        </c:ser>
        <c:dLbls>
          <c:showLegendKey val="0"/>
          <c:showVal val="0"/>
          <c:showCatName val="0"/>
          <c:showSerName val="0"/>
          <c:showPercent val="0"/>
          <c:showBubbleSize val="0"/>
        </c:dLbls>
        <c:gapWidth val="150"/>
        <c:shape val="box"/>
        <c:axId val="88963712"/>
        <c:axId val="88965504"/>
        <c:axId val="0"/>
      </c:bar3DChart>
      <c:catAx>
        <c:axId val="88963712"/>
        <c:scaling>
          <c:orientation val="minMax"/>
        </c:scaling>
        <c:delete val="0"/>
        <c:axPos val="b"/>
        <c:numFmt formatCode="General" sourceLinked="0"/>
        <c:majorTickMark val="out"/>
        <c:minorTickMark val="none"/>
        <c:tickLblPos val="nextTo"/>
        <c:crossAx val="88965504"/>
        <c:crosses val="autoZero"/>
        <c:auto val="1"/>
        <c:lblAlgn val="ctr"/>
        <c:lblOffset val="100"/>
        <c:noMultiLvlLbl val="0"/>
      </c:catAx>
      <c:valAx>
        <c:axId val="88965504"/>
        <c:scaling>
          <c:orientation val="minMax"/>
        </c:scaling>
        <c:delete val="0"/>
        <c:axPos val="l"/>
        <c:majorGridlines/>
        <c:numFmt formatCode="General" sourceLinked="1"/>
        <c:majorTickMark val="out"/>
        <c:minorTickMark val="none"/>
        <c:tickLblPos val="nextTo"/>
        <c:crossAx val="8896371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Foglio3!$A$2:$A$18</c:f>
              <c:strCache>
                <c:ptCount val="17"/>
                <c:pt idx="0">
                  <c:v>Attrezzista</c:v>
                </c:pt>
                <c:pt idx="1">
                  <c:v>Autista</c:v>
                </c:pt>
                <c:pt idx="2">
                  <c:v>Cameriere</c:v>
                </c:pt>
                <c:pt idx="3">
                  <c:v>Disegnatore</c:v>
                </c:pt>
                <c:pt idx="4">
                  <c:v>Fabbro</c:v>
                </c:pt>
                <c:pt idx="5">
                  <c:v>Falegname</c:v>
                </c:pt>
                <c:pt idx="6">
                  <c:v>Fattorino</c:v>
                </c:pt>
                <c:pt idx="7">
                  <c:v>Giardiniere</c:v>
                </c:pt>
                <c:pt idx="8">
                  <c:v>Guardia </c:v>
                </c:pt>
                <c:pt idx="9">
                  <c:v>Impiegato</c:v>
                </c:pt>
                <c:pt idx="10">
                  <c:v>Meccanico</c:v>
                </c:pt>
                <c:pt idx="11">
                  <c:v>Muratore</c:v>
                </c:pt>
                <c:pt idx="12">
                  <c:v>Operaio</c:v>
                </c:pt>
                <c:pt idx="13">
                  <c:v>Orologiaio</c:v>
                </c:pt>
                <c:pt idx="14">
                  <c:v>Panettiere</c:v>
                </c:pt>
                <c:pt idx="15">
                  <c:v>Soldato</c:v>
                </c:pt>
                <c:pt idx="16">
                  <c:v>Tipografo</c:v>
                </c:pt>
              </c:strCache>
            </c:strRef>
          </c:cat>
          <c:val>
            <c:numRef>
              <c:f>Foglio3!$B$2:$B$18</c:f>
              <c:numCache>
                <c:formatCode>General</c:formatCode>
                <c:ptCount val="17"/>
                <c:pt idx="0">
                  <c:v>1</c:v>
                </c:pt>
                <c:pt idx="1">
                  <c:v>3</c:v>
                </c:pt>
                <c:pt idx="2">
                  <c:v>1</c:v>
                </c:pt>
                <c:pt idx="3">
                  <c:v>1</c:v>
                </c:pt>
                <c:pt idx="4">
                  <c:v>1</c:v>
                </c:pt>
                <c:pt idx="5">
                  <c:v>1</c:v>
                </c:pt>
                <c:pt idx="6">
                  <c:v>3</c:v>
                </c:pt>
                <c:pt idx="7">
                  <c:v>1</c:v>
                </c:pt>
                <c:pt idx="8">
                  <c:v>1</c:v>
                </c:pt>
                <c:pt idx="9">
                  <c:v>3</c:v>
                </c:pt>
                <c:pt idx="10">
                  <c:v>6</c:v>
                </c:pt>
                <c:pt idx="11">
                  <c:v>1</c:v>
                </c:pt>
                <c:pt idx="12">
                  <c:v>9</c:v>
                </c:pt>
                <c:pt idx="13">
                  <c:v>1</c:v>
                </c:pt>
                <c:pt idx="14">
                  <c:v>2</c:v>
                </c:pt>
                <c:pt idx="15">
                  <c:v>4</c:v>
                </c:pt>
                <c:pt idx="16">
                  <c:v>1</c:v>
                </c:pt>
              </c:numCache>
            </c:numRef>
          </c:val>
          <c:extLst>
            <c:ext xmlns:c16="http://schemas.microsoft.com/office/drawing/2014/chart" uri="{C3380CC4-5D6E-409C-BE32-E72D297353CC}">
              <c16:uniqueId val="{00000000-4B8D-4946-BE53-F601049D58F7}"/>
            </c:ext>
          </c:extLst>
        </c:ser>
        <c:dLbls>
          <c:showLegendKey val="0"/>
          <c:showVal val="0"/>
          <c:showCatName val="0"/>
          <c:showSerName val="0"/>
          <c:showPercent val="0"/>
          <c:showBubbleSize val="0"/>
        </c:dLbls>
        <c:gapWidth val="150"/>
        <c:shape val="box"/>
        <c:axId val="89104384"/>
        <c:axId val="89105920"/>
        <c:axId val="0"/>
      </c:bar3DChart>
      <c:catAx>
        <c:axId val="89104384"/>
        <c:scaling>
          <c:orientation val="minMax"/>
        </c:scaling>
        <c:delete val="0"/>
        <c:axPos val="b"/>
        <c:numFmt formatCode="General" sourceLinked="0"/>
        <c:majorTickMark val="out"/>
        <c:minorTickMark val="none"/>
        <c:tickLblPos val="nextTo"/>
        <c:crossAx val="89105920"/>
        <c:crosses val="autoZero"/>
        <c:auto val="1"/>
        <c:lblAlgn val="ctr"/>
        <c:lblOffset val="100"/>
        <c:noMultiLvlLbl val="0"/>
      </c:catAx>
      <c:valAx>
        <c:axId val="89105920"/>
        <c:scaling>
          <c:orientation val="minMax"/>
        </c:scaling>
        <c:delete val="0"/>
        <c:axPos val="l"/>
        <c:majorGridlines/>
        <c:numFmt formatCode="General" sourceLinked="1"/>
        <c:majorTickMark val="out"/>
        <c:minorTickMark val="none"/>
        <c:tickLblPos val="nextTo"/>
        <c:crossAx val="8910438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cat>
            <c:strRef>
              <c:f>Foglio4!$A$2:$A$9</c:f>
              <c:strCache>
                <c:ptCount val="8"/>
                <c:pt idx="0">
                  <c:v>Cameriera</c:v>
                </c:pt>
                <c:pt idx="1">
                  <c:v>Casalinga</c:v>
                </c:pt>
                <c:pt idx="2">
                  <c:v>Casellante</c:v>
                </c:pt>
                <c:pt idx="3">
                  <c:v>Domestica </c:v>
                </c:pt>
                <c:pt idx="4">
                  <c:v>Impiegata</c:v>
                </c:pt>
                <c:pt idx="5">
                  <c:v>Operaia</c:v>
                </c:pt>
                <c:pt idx="6">
                  <c:v>Sarta</c:v>
                </c:pt>
                <c:pt idx="7">
                  <c:v>Tranviera</c:v>
                </c:pt>
              </c:strCache>
            </c:strRef>
          </c:cat>
          <c:val>
            <c:numRef>
              <c:f>Foglio4!$B$2:$B$9</c:f>
              <c:numCache>
                <c:formatCode>General</c:formatCode>
                <c:ptCount val="8"/>
                <c:pt idx="0">
                  <c:v>1</c:v>
                </c:pt>
                <c:pt idx="1">
                  <c:v>15</c:v>
                </c:pt>
                <c:pt idx="2">
                  <c:v>1</c:v>
                </c:pt>
                <c:pt idx="3">
                  <c:v>2</c:v>
                </c:pt>
                <c:pt idx="4">
                  <c:v>3</c:v>
                </c:pt>
                <c:pt idx="5">
                  <c:v>16</c:v>
                </c:pt>
                <c:pt idx="6">
                  <c:v>5</c:v>
                </c:pt>
                <c:pt idx="7">
                  <c:v>1</c:v>
                </c:pt>
              </c:numCache>
            </c:numRef>
          </c:val>
          <c:extLst>
            <c:ext xmlns:c16="http://schemas.microsoft.com/office/drawing/2014/chart" uri="{C3380CC4-5D6E-409C-BE32-E72D297353CC}">
              <c16:uniqueId val="{00000000-54B8-4CA0-836E-86DE1F176A0A}"/>
            </c:ext>
          </c:extLst>
        </c:ser>
        <c:dLbls>
          <c:showLegendKey val="0"/>
          <c:showVal val="0"/>
          <c:showCatName val="0"/>
          <c:showSerName val="0"/>
          <c:showPercent val="0"/>
          <c:showBubbleSize val="0"/>
        </c:dLbls>
        <c:gapWidth val="150"/>
        <c:shape val="box"/>
        <c:axId val="62079744"/>
        <c:axId val="62081280"/>
        <c:axId val="0"/>
      </c:bar3DChart>
      <c:catAx>
        <c:axId val="62079744"/>
        <c:scaling>
          <c:orientation val="minMax"/>
        </c:scaling>
        <c:delete val="0"/>
        <c:axPos val="b"/>
        <c:numFmt formatCode="General" sourceLinked="0"/>
        <c:majorTickMark val="out"/>
        <c:minorTickMark val="none"/>
        <c:tickLblPos val="nextTo"/>
        <c:crossAx val="62081280"/>
        <c:crosses val="autoZero"/>
        <c:auto val="1"/>
        <c:lblAlgn val="ctr"/>
        <c:lblOffset val="100"/>
        <c:noMultiLvlLbl val="0"/>
      </c:catAx>
      <c:valAx>
        <c:axId val="62081280"/>
        <c:scaling>
          <c:orientation val="minMax"/>
        </c:scaling>
        <c:delete val="0"/>
        <c:axPos val="l"/>
        <c:majorGridlines/>
        <c:numFmt formatCode="General" sourceLinked="1"/>
        <c:majorTickMark val="out"/>
        <c:minorTickMark val="none"/>
        <c:tickLblPos val="nextTo"/>
        <c:crossAx val="6207974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0.26786</cdr:x>
      <cdr:y>0.04559</cdr:y>
    </cdr:from>
    <cdr:to>
      <cdr:x>0.58036</cdr:x>
      <cdr:y>0.10649</cdr:y>
    </cdr:to>
    <cdr:sp macro="" textlink="">
      <cdr:nvSpPr>
        <cdr:cNvPr id="2" name="CasellaDiTesto 1"/>
        <cdr:cNvSpPr txBox="1"/>
      </cdr:nvSpPr>
      <cdr:spPr>
        <a:xfrm xmlns:a="http://schemas.openxmlformats.org/drawingml/2006/main">
          <a:off x="2143140" y="214314"/>
          <a:ext cx="2500329" cy="2862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lnSpc>
              <a:spcPct val="90000"/>
            </a:lnSpc>
          </a:pPr>
          <a:r>
            <a:rPr lang="it-IT" sz="1400" dirty="0" smtClean="0">
              <a:solidFill>
                <a:schemeClr val="tx1"/>
              </a:solidFill>
              <a:latin typeface="Arial" pitchFamily="34" charset="0"/>
              <a:cs typeface="Arial" pitchFamily="34" charset="0"/>
            </a:rPr>
            <a:t>Campione analizzato 15</a:t>
          </a:r>
          <a:endParaRPr lang="it-IT" sz="1400" dirty="0">
            <a:solidFill>
              <a:schemeClr val="tx1"/>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0.54924</cdr:x>
      <cdr:y>0.05732</cdr:y>
    </cdr:from>
    <cdr:to>
      <cdr:x>1</cdr:x>
      <cdr:y>0.11428</cdr:y>
    </cdr:to>
    <cdr:sp macro="" textlink="">
      <cdr:nvSpPr>
        <cdr:cNvPr id="2" name="CasellaDiTesto 1"/>
        <cdr:cNvSpPr txBox="1"/>
      </cdr:nvSpPr>
      <cdr:spPr>
        <a:xfrm xmlns:a="http://schemas.openxmlformats.org/drawingml/2006/main">
          <a:off x="4387007" y="288032"/>
          <a:ext cx="3600400" cy="2862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nSpc>
              <a:spcPct val="90000"/>
            </a:lnSpc>
          </a:pPr>
          <a:r>
            <a:rPr lang="it-IT" sz="1400" dirty="0" smtClean="0">
              <a:solidFill>
                <a:schemeClr val="tx1"/>
              </a:solidFill>
              <a:latin typeface="Arial" panose="020B0604020202020204" pitchFamily="34" charset="0"/>
              <a:cs typeface="Arial" panose="020B0604020202020204" pitchFamily="34" charset="0"/>
            </a:rPr>
            <a:t>Campione analizzato 30</a:t>
          </a:r>
          <a:endParaRPr lang="it-IT" sz="140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0.64786</cdr:x>
      <cdr:y>0.08851</cdr:y>
    </cdr:from>
    <cdr:to>
      <cdr:x>0.97178</cdr:x>
      <cdr:y>0.14715</cdr:y>
    </cdr:to>
    <cdr:sp macro="" textlink="">
      <cdr:nvSpPr>
        <cdr:cNvPr id="2" name="CasellaDiTesto 1"/>
        <cdr:cNvSpPr txBox="1"/>
      </cdr:nvSpPr>
      <cdr:spPr>
        <a:xfrm xmlns:a="http://schemas.openxmlformats.org/drawingml/2006/main">
          <a:off x="5328592" y="432048"/>
          <a:ext cx="2664296" cy="2862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nSpc>
              <a:spcPct val="90000"/>
            </a:lnSpc>
          </a:pPr>
          <a:r>
            <a:rPr lang="it-IT" sz="1400" dirty="0" smtClean="0">
              <a:solidFill>
                <a:schemeClr val="tx1"/>
              </a:solidFill>
              <a:latin typeface="Arial" panose="020B0604020202020204" pitchFamily="34" charset="0"/>
              <a:cs typeface="Arial" panose="020B0604020202020204" pitchFamily="34" charset="0"/>
            </a:rPr>
            <a:t>Campione analizzato 19</a:t>
          </a:r>
          <a:endParaRPr lang="it-IT" sz="140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0.67988</cdr:x>
      <cdr:y>0.14353</cdr:y>
    </cdr:from>
    <cdr:to>
      <cdr:x>0.98187</cdr:x>
      <cdr:y>0.20223</cdr:y>
    </cdr:to>
    <cdr:sp macro="" textlink="">
      <cdr:nvSpPr>
        <cdr:cNvPr id="2" name="CasellaDiTesto 1"/>
        <cdr:cNvSpPr txBox="1"/>
      </cdr:nvSpPr>
      <cdr:spPr>
        <a:xfrm xmlns:a="http://schemas.openxmlformats.org/drawingml/2006/main">
          <a:off x="5400600" y="699914"/>
          <a:ext cx="2398787" cy="2862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nSpc>
              <a:spcPct val="90000"/>
            </a:lnSpc>
          </a:pPr>
          <a:r>
            <a:rPr lang="it-IT" sz="1400" dirty="0" smtClean="0">
              <a:solidFill>
                <a:schemeClr val="tx1"/>
              </a:solidFill>
              <a:latin typeface="Arial" panose="020B0604020202020204" pitchFamily="34" charset="0"/>
              <a:cs typeface="Arial" panose="020B0604020202020204" pitchFamily="34" charset="0"/>
            </a:rPr>
            <a:t>Campione analizzato 38</a:t>
          </a:r>
          <a:endParaRPr lang="it-IT" sz="140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0.65767</cdr:x>
      <cdr:y>0.07121</cdr:y>
    </cdr:from>
    <cdr:to>
      <cdr:x>0.94902</cdr:x>
      <cdr:y>0.13381</cdr:y>
    </cdr:to>
    <cdr:sp macro="" textlink="">
      <cdr:nvSpPr>
        <cdr:cNvPr id="2" name="CasellaDiTesto 1"/>
        <cdr:cNvSpPr txBox="1"/>
      </cdr:nvSpPr>
      <cdr:spPr>
        <a:xfrm xmlns:a="http://schemas.openxmlformats.org/drawingml/2006/main">
          <a:off x="4998950" y="295044"/>
          <a:ext cx="2214546" cy="2593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lnSpc>
              <a:spcPct val="90000"/>
            </a:lnSpc>
          </a:pPr>
          <a:r>
            <a:rPr lang="it-IT" sz="1400" dirty="0" smtClean="0">
              <a:solidFill>
                <a:schemeClr val="tx1"/>
              </a:solidFill>
            </a:rPr>
            <a:t>Campione analizzato  42</a:t>
          </a:r>
          <a:endParaRPr lang="it-IT" sz="14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A7F2705-E656-4786-A776-A7DBCF120BFF}" type="datetime1">
              <a:rPr lang="it-IT" smtClean="0"/>
              <a:pPr rtl="0"/>
              <a:t>02/03/2020</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it-IT" smtClean="0"/>
              <a:pPr rtl="0"/>
              <a:t>‹N›</a:t>
            </a:fld>
            <a:endParaRPr lang="it-IT"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C062593E-48E8-4A78-BBF9-B0B31497B875}" type="datetime1">
              <a:rPr lang="it-IT" smtClean="0"/>
              <a:pPr rtl="0"/>
              <a:t>02/03/2020</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it-IT" smtClean="0"/>
              <a:pPr rtl="0"/>
              <a:t>‹N›</a:t>
            </a:fld>
            <a:endParaRPr lang="it-IT"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1</a:t>
            </a:fld>
            <a:endParaRPr lang="it-IT" dirty="0"/>
          </a:p>
        </p:txBody>
      </p:sp>
    </p:spTree>
    <p:extLst>
      <p:ext uri="{BB962C8B-B14F-4D97-AF65-F5344CB8AC3E}">
        <p14:creationId xmlns:p14="http://schemas.microsoft.com/office/powerpoint/2010/main" val="163239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2</a:t>
            </a:fld>
            <a:endParaRPr lang="it-IT" dirty="0"/>
          </a:p>
        </p:txBody>
      </p:sp>
    </p:spTree>
    <p:extLst>
      <p:ext uri="{BB962C8B-B14F-4D97-AF65-F5344CB8AC3E}">
        <p14:creationId xmlns:p14="http://schemas.microsoft.com/office/powerpoint/2010/main" val="323675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7</a:t>
            </a:fld>
            <a:endParaRPr lang="it-IT" dirty="0"/>
          </a:p>
        </p:txBody>
      </p:sp>
    </p:spTree>
    <p:extLst>
      <p:ext uri="{BB962C8B-B14F-4D97-AF65-F5344CB8AC3E}">
        <p14:creationId xmlns:p14="http://schemas.microsoft.com/office/powerpoint/2010/main" val="333916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9</a:t>
            </a:fld>
            <a:endParaRPr lang="it-IT" dirty="0"/>
          </a:p>
        </p:txBody>
      </p:sp>
    </p:spTree>
    <p:extLst>
      <p:ext uri="{BB962C8B-B14F-4D97-AF65-F5344CB8AC3E}">
        <p14:creationId xmlns:p14="http://schemas.microsoft.com/office/powerpoint/2010/main" val="313439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17</a:t>
            </a:fld>
            <a:endParaRPr lang="it-IT" dirty="0"/>
          </a:p>
        </p:txBody>
      </p:sp>
    </p:spTree>
    <p:extLst>
      <p:ext uri="{BB962C8B-B14F-4D97-AF65-F5344CB8AC3E}">
        <p14:creationId xmlns:p14="http://schemas.microsoft.com/office/powerpoint/2010/main" val="3520178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18</a:t>
            </a:fld>
            <a:endParaRPr lang="it-IT" dirty="0"/>
          </a:p>
        </p:txBody>
      </p:sp>
    </p:spTree>
    <p:extLst>
      <p:ext uri="{BB962C8B-B14F-4D97-AF65-F5344CB8AC3E}">
        <p14:creationId xmlns:p14="http://schemas.microsoft.com/office/powerpoint/2010/main" val="232399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pPr rtl="0"/>
              <a:t>20</a:t>
            </a:fld>
            <a:endParaRPr lang="it-IT" dirty="0"/>
          </a:p>
        </p:txBody>
      </p:sp>
    </p:spTree>
    <p:extLst>
      <p:ext uri="{BB962C8B-B14F-4D97-AF65-F5344CB8AC3E}">
        <p14:creationId xmlns:p14="http://schemas.microsoft.com/office/powerpoint/2010/main" val="306322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905000"/>
            <a:ext cx="9144000" cy="2667000"/>
          </a:xfrm>
        </p:spPr>
        <p:txBody>
          <a:bodyPr rtlCol="0">
            <a:noAutofit/>
          </a:bodyPr>
          <a:lstStyle>
            <a:lvl1pPr>
              <a:defRPr sz="5400"/>
            </a:lvl1pPr>
          </a:lstStyle>
          <a:p>
            <a:pPr rtl="0"/>
            <a:r>
              <a:rPr lang="it-IT" smtClean="0"/>
              <a:t>Fare clic per modificare lo stile del titolo</a:t>
            </a:r>
            <a:endParaRPr lang="it-IT" dirty="0"/>
          </a:p>
        </p:txBody>
      </p:sp>
      <p:grpSp>
        <p:nvGrpSpPr>
          <p:cNvPr id="256" name="linea" descr="Elemento grafico linea"/>
          <p:cNvGrpSpPr/>
          <p:nvPr/>
        </p:nvGrpSpPr>
        <p:grpSpPr bwMode="invGray">
          <a:xfrm>
            <a:off x="1584896" y="4724400"/>
            <a:ext cx="8631936" cy="64008"/>
            <a:chOff x="-4110038" y="2703513"/>
            <a:chExt cx="17394239" cy="160336"/>
          </a:xfrm>
          <a:solidFill>
            <a:schemeClr val="accent1"/>
          </a:solidFill>
        </p:grpSpPr>
        <p:sp>
          <p:nvSpPr>
            <p:cNvPr id="257"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8"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9"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0"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1"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2"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3"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4"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5"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6"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7"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8"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9"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0"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1"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2"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3"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4"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5"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6"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7"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8"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9"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0"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1"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2"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3"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4"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5"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6"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7"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8"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9"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0"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1"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2"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3"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4"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5"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6"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7"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8"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9"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0"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1"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2"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3"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4"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5"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6"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7"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8"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9"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0"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1"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2"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3"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4"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5"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6"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7"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8"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9"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0"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1"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2"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3"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4"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5"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6"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7"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8"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9"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0"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1"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2"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3"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4"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5"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6"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7"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8"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9"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0"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1"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2"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3"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4"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5"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6"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7"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8"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9"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0"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1"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2"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3"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4"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5"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6"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7"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8"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9"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0"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1"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2"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3"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4"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5"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6"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7"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8"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9"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0"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1"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2"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3"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4"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5"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6"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7"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8"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9"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ottotito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smtClean="0"/>
              <a:t>Fare clic per modificare lo stile del sottotitolo dello schema</a:t>
            </a:r>
            <a:endParaRPr lang="it-IT"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grpSp>
        <p:nvGrpSpPr>
          <p:cNvPr id="7" name="linea" descr="Elemento grafico linea"/>
          <p:cNvGrpSpPr/>
          <p:nvPr/>
        </p:nvGrpSpPr>
        <p:grpSpPr bwMode="invGray">
          <a:xfrm>
            <a:off x="1522413" y="1514475"/>
            <a:ext cx="10569575" cy="64008"/>
            <a:chOff x="1522413" y="1514475"/>
            <a:chExt cx="10569575" cy="64008"/>
          </a:xfrm>
        </p:grpSpPr>
        <p:sp>
          <p:nvSpPr>
            <p:cNvPr id="8" name="Figura a mano libera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 name="Figura a mano libera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0" name="Figura a mano libera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verticale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14812DCB-13CC-4BA8-AC92-DC8283ABE320}" type="datetime1">
              <a:rPr lang="it-IT" smtClean="0"/>
              <a:pPr rtl="0"/>
              <a:t>02/03/2020</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0361612" y="274639"/>
            <a:ext cx="1371600" cy="5901747"/>
          </a:xfrm>
        </p:spPr>
        <p:txBody>
          <a:bodyPr vert="eaVert" rtlCol="0"/>
          <a:lstStyle/>
          <a:p>
            <a:pPr rtl="0"/>
            <a:r>
              <a:rPr lang="it-IT" smtClean="0"/>
              <a:t>Fare clic per modificare lo stile del titolo</a:t>
            </a:r>
            <a:endParaRPr lang="it-IT" dirty="0"/>
          </a:p>
        </p:txBody>
      </p:sp>
      <p:grpSp>
        <p:nvGrpSpPr>
          <p:cNvPr id="7" name="linea" descr="Elemento grafico linea"/>
          <p:cNvGrpSpPr/>
          <p:nvPr/>
        </p:nvGrpSpPr>
        <p:grpSpPr bwMode="invGray">
          <a:xfrm rot="5400000">
            <a:off x="6864412" y="3472598"/>
            <a:ext cx="6492240" cy="64008"/>
            <a:chOff x="1522413" y="1514475"/>
            <a:chExt cx="10569575" cy="64008"/>
          </a:xfrm>
        </p:grpSpPr>
        <p:sp>
          <p:nvSpPr>
            <p:cNvPr id="8"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0"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verticale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524C6AC3-A024-4ECA-B42E-7BC52F31A7CF}" type="datetime1">
              <a:rPr lang="it-IT" smtClean="0"/>
              <a:pPr rtl="0"/>
              <a:t>02/03/2020</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p>
            <a:pPr rtl="0"/>
            <a:r>
              <a:rPr lang="it-IT" smtClean="0"/>
              <a:t>Fare clic per modificare lo stile del titolo</a:t>
            </a:r>
            <a:endParaRPr lang="it-IT" dirty="0"/>
          </a:p>
        </p:txBody>
      </p:sp>
      <p:grpSp>
        <p:nvGrpSpPr>
          <p:cNvPr id="167" name="linea" descr="Elemento grafico linea"/>
          <p:cNvGrpSpPr/>
          <p:nvPr/>
        </p:nvGrpSpPr>
        <p:grpSpPr bwMode="invGray">
          <a:xfrm>
            <a:off x="1522413" y="1514475"/>
            <a:ext cx="10569575" cy="64008"/>
            <a:chOff x="1522413" y="1514475"/>
            <a:chExt cx="10569575" cy="64008"/>
          </a:xfrm>
        </p:grpSpPr>
        <p:sp>
          <p:nvSpPr>
            <p:cNvPr id="168"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contenut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7842EEAC-C6C8-403B-9501-61F2E6F99A74}" type="datetime1">
              <a:rPr lang="it-IT" smtClean="0"/>
              <a:pPr rtl="0"/>
              <a:t>02/03/2020</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it-IT" smtClean="0"/>
              <a:t>Fare clic per modificare lo stile del titolo</a:t>
            </a:r>
            <a:endParaRPr lang="it-IT" dirty="0"/>
          </a:p>
        </p:txBody>
      </p:sp>
      <p:grpSp>
        <p:nvGrpSpPr>
          <p:cNvPr id="255" name="linea" descr="Elemento grafico linea"/>
          <p:cNvGrpSpPr/>
          <p:nvPr/>
        </p:nvGrpSpPr>
        <p:grpSpPr bwMode="invGray">
          <a:xfrm>
            <a:off x="1584896" y="4724400"/>
            <a:ext cx="8631936" cy="64008"/>
            <a:chOff x="-4110038" y="2703513"/>
            <a:chExt cx="17394239" cy="160336"/>
          </a:xfrm>
          <a:solidFill>
            <a:schemeClr val="accent1"/>
          </a:solidFill>
        </p:grpSpPr>
        <p:sp>
          <p:nvSpPr>
            <p:cNvPr id="256"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7"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8"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9"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0"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1"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2"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3"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4"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5"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6"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7"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8"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9"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0"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1"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2"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3"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4"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5"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6"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7"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8"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9"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0"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1"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2"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3"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4"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5"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6"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7"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8"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9"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0"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1"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2"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3"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4"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5"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6"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7"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8"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9"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0"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1"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2"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3"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4"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5"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6"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7"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8"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9"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0"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1"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2"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3"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4"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5"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6"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7"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8"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9"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0"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1"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2"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3"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4"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5"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6"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7"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8"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9"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0"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1"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2"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3"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4"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5"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6"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7"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8"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9"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0"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1"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2"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3"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4"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5"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6"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7"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8"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9"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0"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1"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2"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3"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4"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5"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6"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7"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8"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9"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0"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1"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2"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3"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4"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5"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6"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7"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8"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9"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0"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1"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2"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3"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4"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5"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6"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7"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8"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tes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smtClean="0"/>
              <a:t>Fare clic per modificare stili del testo dello schema</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C25B7593-7344-4804-B1F7-4D6E3D57FD22}" type="datetime1">
              <a:rPr lang="it-IT" smtClean="0"/>
              <a:pPr rtl="0"/>
              <a:t>02/03/2020</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p>
            <a:pPr rtl="0"/>
            <a:r>
              <a:rPr lang="it-IT" smtClean="0"/>
              <a:t>Fare clic per modificare lo stile del titolo</a:t>
            </a:r>
            <a:endParaRPr lang="it-IT" dirty="0"/>
          </a:p>
        </p:txBody>
      </p:sp>
      <p:grpSp>
        <p:nvGrpSpPr>
          <p:cNvPr id="158" name="linea" descr="Elemento grafico linea"/>
          <p:cNvGrpSpPr/>
          <p:nvPr/>
        </p:nvGrpSpPr>
        <p:grpSpPr bwMode="invGray">
          <a:xfrm>
            <a:off x="1522413" y="1514475"/>
            <a:ext cx="10569575" cy="64008"/>
            <a:chOff x="1522413" y="1514475"/>
            <a:chExt cx="10569575" cy="64008"/>
          </a:xfrm>
        </p:grpSpPr>
        <p:sp>
          <p:nvSpPr>
            <p:cNvPr id="159"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0"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1"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contenut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contenut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62D15938-F2B5-4C3A-8F80-A5F06BB3C4D6}" type="datetime1">
              <a:rPr lang="it-IT" smtClean="0"/>
              <a:pPr rtl="0"/>
              <a:t>02/03/2020</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lvl1pPr>
              <a:defRPr/>
            </a:lvl1pPr>
          </a:lstStyle>
          <a:p>
            <a:pPr rtl="0"/>
            <a:r>
              <a:rPr lang="it-IT" smtClean="0"/>
              <a:t>Fare clic per modificare lo stile del titolo</a:t>
            </a:r>
            <a:endParaRPr lang="it-IT" dirty="0"/>
          </a:p>
        </p:txBody>
      </p:sp>
      <p:grpSp>
        <p:nvGrpSpPr>
          <p:cNvPr id="160" name="linea" descr="Elemento grafico linea"/>
          <p:cNvGrpSpPr/>
          <p:nvPr/>
        </p:nvGrpSpPr>
        <p:grpSpPr bwMode="invGray">
          <a:xfrm>
            <a:off x="1522413" y="1514475"/>
            <a:ext cx="10569575" cy="64008"/>
            <a:chOff x="1522413" y="1514475"/>
            <a:chExt cx="10569575" cy="64008"/>
          </a:xfrm>
        </p:grpSpPr>
        <p:sp>
          <p:nvSpPr>
            <p:cNvPr id="161" name="Figura a mano libera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3"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4"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p>
        </p:txBody>
      </p:sp>
      <p:sp>
        <p:nvSpPr>
          <p:cNvPr id="4" name="Segnaposto contenut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p>
            <a:pPr rtl="0"/>
            <a:fld id="{954188F6-4358-4B59-8D53-DB71264C9325}" type="datetime1">
              <a:rPr lang="it-IT" smtClean="0"/>
              <a:pPr rtl="0"/>
              <a:t>02/03/2020</a:t>
            </a:fld>
            <a:endParaRPr lang="it-IT" dirty="0"/>
          </a:p>
        </p:txBody>
      </p:sp>
      <p:sp>
        <p:nvSpPr>
          <p:cNvPr id="9" name="Segnaposto numero diapositiva 8"/>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
        <p:nvSpPr>
          <p:cNvPr id="85" name="Segnaposto contenuto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smtClean="0"/>
              <a:t>Fare clic per modificare lo stile del titolo</a:t>
            </a:r>
            <a:endParaRPr lang="it-IT" dirty="0"/>
          </a:p>
        </p:txBody>
      </p:sp>
      <p:grpSp>
        <p:nvGrpSpPr>
          <p:cNvPr id="156" name="linea" descr="Elemento grafico linea"/>
          <p:cNvGrpSpPr/>
          <p:nvPr/>
        </p:nvGrpSpPr>
        <p:grpSpPr bwMode="invGray">
          <a:xfrm>
            <a:off x="1522413" y="1514475"/>
            <a:ext cx="10569575" cy="64008"/>
            <a:chOff x="1522413" y="1514475"/>
            <a:chExt cx="10569575" cy="64008"/>
          </a:xfrm>
        </p:grpSpPr>
        <p:sp>
          <p:nvSpPr>
            <p:cNvPr id="157"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8"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9"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0"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1"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p>
            <a:pPr rtl="0"/>
            <a:fld id="{39E4BA44-79B0-459D-A931-40A416E3AABF}" type="datetime1">
              <a:rPr lang="it-IT" smtClean="0"/>
              <a:pPr rtl="0"/>
              <a:t>02/03/2020</a:t>
            </a:fld>
            <a:endParaRPr lang="it-IT" dirty="0"/>
          </a:p>
        </p:txBody>
      </p:sp>
      <p:sp>
        <p:nvSpPr>
          <p:cNvPr id="5" name="Segnaposto numero diapositiva 4"/>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p>
            <a:pPr rtl="0"/>
            <a:fld id="{A06B0899-3B81-4955-8184-211BEE128D75}" type="datetime1">
              <a:rPr lang="it-IT" smtClean="0"/>
              <a:pPr rtl="0"/>
              <a:t>02/03/2020</a:t>
            </a:fld>
            <a:endParaRPr lang="it-IT" dirty="0"/>
          </a:p>
        </p:txBody>
      </p:sp>
      <p:sp>
        <p:nvSpPr>
          <p:cNvPr id="4" name="Segnaposto numero diapositiva 3"/>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it-IT" smtClean="0"/>
              <a:t>Fare clic per modificare lo stile del titolo</a:t>
            </a:r>
            <a:endParaRPr lang="it-IT" dirty="0"/>
          </a:p>
        </p:txBody>
      </p:sp>
      <p:sp>
        <p:nvSpPr>
          <p:cNvPr id="4" name="Segnaposto tes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smtClean="0"/>
              <a:t>Fare clic per modificare stili del testo dello schema</a:t>
            </a:r>
          </a:p>
        </p:txBody>
      </p:sp>
      <p:sp>
        <p:nvSpPr>
          <p:cNvPr id="3" name="Segnaposto contenut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it-IT" smtClean="0"/>
              <a:t>Fare clic per modificare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grpSp>
        <p:nvGrpSpPr>
          <p:cNvPr id="615" name="cornice" descr="Elemento grafico casella"/>
          <p:cNvGrpSpPr/>
          <p:nvPr/>
        </p:nvGrpSpPr>
        <p:grpSpPr bwMode="invGray">
          <a:xfrm>
            <a:off x="4417839" y="1630821"/>
            <a:ext cx="6291028" cy="4575885"/>
            <a:chOff x="4417839" y="1630821"/>
            <a:chExt cx="6291028" cy="4575885"/>
          </a:xfrm>
        </p:grpSpPr>
        <p:grpSp>
          <p:nvGrpSpPr>
            <p:cNvPr id="616" name="Gruppo 615"/>
            <p:cNvGrpSpPr/>
            <p:nvPr/>
          </p:nvGrpSpPr>
          <p:grpSpPr bwMode="invGray">
            <a:xfrm>
              <a:off x="5414491" y="1630821"/>
              <a:ext cx="5294376" cy="4114800"/>
              <a:chOff x="3310555" y="716546"/>
              <a:chExt cx="5294376" cy="4114800"/>
            </a:xfrm>
          </p:grpSpPr>
          <p:grpSp>
            <p:nvGrpSpPr>
              <p:cNvPr id="768" name="Gruppo 767"/>
              <p:cNvGrpSpPr/>
              <p:nvPr/>
            </p:nvGrpSpPr>
            <p:grpSpPr bwMode="invGray">
              <a:xfrm flipH="1">
                <a:off x="3310555" y="737968"/>
                <a:ext cx="5294376" cy="54864"/>
                <a:chOff x="1522413" y="1514475"/>
                <a:chExt cx="10569575" cy="64008"/>
              </a:xfrm>
              <a:solidFill>
                <a:schemeClr val="accent1"/>
              </a:solidFill>
            </p:grpSpPr>
            <p:sp>
              <p:nvSpPr>
                <p:cNvPr id="844" name="Figura a mano libera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5" name="Figura a mano libera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6" name="Figura a mano libera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769" name="Gruppo 768"/>
              <p:cNvGrpSpPr/>
              <p:nvPr/>
            </p:nvGrpSpPr>
            <p:grpSpPr bwMode="invGray">
              <a:xfrm rot="16200000" flipH="1">
                <a:off x="6492229" y="2755658"/>
                <a:ext cx="4114800" cy="36576"/>
                <a:chOff x="1522413" y="1514475"/>
                <a:chExt cx="10569575" cy="64008"/>
              </a:xfrm>
              <a:solidFill>
                <a:schemeClr val="accent1"/>
              </a:solidFill>
            </p:grpSpPr>
            <p:sp>
              <p:nvSpPr>
                <p:cNvPr id="770" name="Figura a mano libera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1" name="Figura a mano libera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2" name="Figura a mano libera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nvGrpSpPr>
            <p:cNvPr id="617" name="Gruppo 616"/>
            <p:cNvGrpSpPr/>
            <p:nvPr/>
          </p:nvGrpSpPr>
          <p:grpSpPr bwMode="invGray">
            <a:xfrm rot="10800000">
              <a:off x="4417839" y="2091906"/>
              <a:ext cx="5294376" cy="4114800"/>
              <a:chOff x="3310555" y="716546"/>
              <a:chExt cx="5294376" cy="4114800"/>
            </a:xfrm>
          </p:grpSpPr>
          <p:grpSp>
            <p:nvGrpSpPr>
              <p:cNvPr id="618" name="Gruppo 617"/>
              <p:cNvGrpSpPr/>
              <p:nvPr/>
            </p:nvGrpSpPr>
            <p:grpSpPr bwMode="invGray">
              <a:xfrm flipH="1">
                <a:off x="3310555" y="737968"/>
                <a:ext cx="5294376" cy="54864"/>
                <a:chOff x="1522413" y="1514475"/>
                <a:chExt cx="10569575" cy="64008"/>
              </a:xfrm>
              <a:solidFill>
                <a:schemeClr val="accent1"/>
              </a:solidFill>
            </p:grpSpPr>
            <p:sp>
              <p:nvSpPr>
                <p:cNvPr id="694" name="Figura a mano libera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5" name="Figura a mano libera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6" name="Figura a mano libera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619" name="Gruppo 618"/>
              <p:cNvGrpSpPr/>
              <p:nvPr/>
            </p:nvGrpSpPr>
            <p:grpSpPr bwMode="invGray">
              <a:xfrm rot="16200000" flipH="1">
                <a:off x="6492229" y="2755658"/>
                <a:ext cx="4114800" cy="36576"/>
                <a:chOff x="1522413" y="1514475"/>
                <a:chExt cx="10569575" cy="64008"/>
              </a:xfrm>
              <a:solidFill>
                <a:schemeClr val="accent1"/>
              </a:solidFill>
            </p:grpSpPr>
            <p:sp>
              <p:nvSpPr>
                <p:cNvPr id="620" name="Figura a mano libera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1" name="Figura a mano libera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2" name="Figura a mano libera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63008412-227E-4B4A-B883-726E67A2A05D}" type="datetime1">
              <a:rPr lang="it-IT" smtClean="0"/>
              <a:pPr rtl="0"/>
              <a:t>02/03/2020</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it-IT" smtClean="0"/>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smtClean="0"/>
              <a:t>Fare clic sull'icona per inserire un'immagine</a:t>
            </a:r>
            <a:endParaRPr lang="it-IT" dirty="0"/>
          </a:p>
        </p:txBody>
      </p:sp>
      <p:grpSp>
        <p:nvGrpSpPr>
          <p:cNvPr id="614" name="cornice" descr="Elemento grafico casella"/>
          <p:cNvGrpSpPr/>
          <p:nvPr/>
        </p:nvGrpSpPr>
        <p:grpSpPr bwMode="invGray">
          <a:xfrm flipH="1">
            <a:off x="1447500" y="1630821"/>
            <a:ext cx="6291028" cy="4575885"/>
            <a:chOff x="4417839" y="1630821"/>
            <a:chExt cx="6291028" cy="4575885"/>
          </a:xfrm>
        </p:grpSpPr>
        <p:grpSp>
          <p:nvGrpSpPr>
            <p:cNvPr id="615" name="Gruppo 614"/>
            <p:cNvGrpSpPr/>
            <p:nvPr/>
          </p:nvGrpSpPr>
          <p:grpSpPr bwMode="invGray">
            <a:xfrm>
              <a:off x="5414491" y="1630821"/>
              <a:ext cx="5294376" cy="4114800"/>
              <a:chOff x="3310555" y="716546"/>
              <a:chExt cx="5294376" cy="4114800"/>
            </a:xfrm>
          </p:grpSpPr>
          <p:grpSp>
            <p:nvGrpSpPr>
              <p:cNvPr id="767" name="Gruppo 766"/>
              <p:cNvGrpSpPr/>
              <p:nvPr/>
            </p:nvGrpSpPr>
            <p:grpSpPr bwMode="invGray">
              <a:xfrm flipH="1">
                <a:off x="3310555" y="737968"/>
                <a:ext cx="5294376" cy="54864"/>
                <a:chOff x="1522413" y="1514475"/>
                <a:chExt cx="10569575" cy="64008"/>
              </a:xfrm>
              <a:solidFill>
                <a:schemeClr val="accent1"/>
              </a:solidFill>
            </p:grpSpPr>
            <p:sp>
              <p:nvSpPr>
                <p:cNvPr id="843" name="Figura a mano libera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4" name="Figura a mano libera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5" name="Figura a mano libera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6"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7"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8"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9"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0"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1"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2"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3"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4"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5"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6"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7"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8"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9"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0"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1"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2"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3"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4"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5"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6"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7"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8"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9"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0"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1"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2"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3"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4"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5"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6"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7"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8"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9"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0"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1"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2"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3"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4"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5"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6"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7"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8"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9"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0"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1"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2"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3"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4"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5"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6"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7"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8"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9"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0"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1"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2"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3"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4"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5"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6"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7"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8"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9"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0"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1"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2"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3"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4"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5"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6"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768" name="Gruppo 767"/>
              <p:cNvGrpSpPr/>
              <p:nvPr/>
            </p:nvGrpSpPr>
            <p:grpSpPr bwMode="invGray">
              <a:xfrm rot="16200000" flipH="1">
                <a:off x="6492229" y="2755658"/>
                <a:ext cx="4114800" cy="36576"/>
                <a:chOff x="1522413" y="1514475"/>
                <a:chExt cx="10569575" cy="64008"/>
              </a:xfrm>
              <a:solidFill>
                <a:schemeClr val="accent1"/>
              </a:solidFill>
            </p:grpSpPr>
            <p:sp>
              <p:nvSpPr>
                <p:cNvPr id="769" name="Figura a mano libera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0" name="Figura a mano libera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1" name="Figura a mano libera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2"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3"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4"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5"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6"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7"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8"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9"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0"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1"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2"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3"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4"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5"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6"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7"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8"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9"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0"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1"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2"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3"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4"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5"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6"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7"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8"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9"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0"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1"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2"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3"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4"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5"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6"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7"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8"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9"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0"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1"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2"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3"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4"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5"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6"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7"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8"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9"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0"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1"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2"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3"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4"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5"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6"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7"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8"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9"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0"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1"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2"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3"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4"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5"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6"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7"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8"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9"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0"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1"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2"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nvGrpSpPr>
            <p:cNvPr id="616" name="Gruppo 615"/>
            <p:cNvGrpSpPr/>
            <p:nvPr/>
          </p:nvGrpSpPr>
          <p:grpSpPr bwMode="invGray">
            <a:xfrm rot="10800000">
              <a:off x="4417839" y="2091906"/>
              <a:ext cx="5294376" cy="4114800"/>
              <a:chOff x="3310555" y="716546"/>
              <a:chExt cx="5294376" cy="4114800"/>
            </a:xfrm>
          </p:grpSpPr>
          <p:grpSp>
            <p:nvGrpSpPr>
              <p:cNvPr id="617" name="Gruppo 616"/>
              <p:cNvGrpSpPr/>
              <p:nvPr/>
            </p:nvGrpSpPr>
            <p:grpSpPr bwMode="invGray">
              <a:xfrm flipH="1">
                <a:off x="3310555" y="737968"/>
                <a:ext cx="5294376" cy="54864"/>
                <a:chOff x="1522413" y="1514475"/>
                <a:chExt cx="10569575" cy="64008"/>
              </a:xfrm>
              <a:solidFill>
                <a:schemeClr val="accent1"/>
              </a:solidFill>
            </p:grpSpPr>
            <p:sp>
              <p:nvSpPr>
                <p:cNvPr id="693" name="Figura a mano libera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4" name="Figura a mano libera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5" name="Figura a mano libera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6"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7"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8"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9"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0"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1"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2"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3"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4"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5"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6"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7"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8"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9"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0"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1"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2"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3"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4"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5"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6"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7"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8"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9"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0"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1"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2"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3"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4"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5"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6"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7"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8"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9"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0"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1"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2"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3"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4"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5"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6"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7"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8"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9"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0"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1"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2"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3"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4"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5"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6"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7"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8"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9"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0"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1"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2"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3"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4"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5"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6"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7"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8"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9"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0"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1"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2"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3"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4"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5"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6"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618" name="Gruppo 617"/>
              <p:cNvGrpSpPr/>
              <p:nvPr/>
            </p:nvGrpSpPr>
            <p:grpSpPr bwMode="invGray">
              <a:xfrm rot="16200000" flipH="1">
                <a:off x="6492229" y="2755658"/>
                <a:ext cx="4114800" cy="36576"/>
                <a:chOff x="1522413" y="1514475"/>
                <a:chExt cx="10569575" cy="64008"/>
              </a:xfrm>
              <a:solidFill>
                <a:schemeClr val="accent1"/>
              </a:solidFill>
            </p:grpSpPr>
            <p:sp>
              <p:nvSpPr>
                <p:cNvPr id="619" name="Figura a mano libera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0" name="Figura a mano libera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1" name="Figura a mano libera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2" name="Figura a mano libera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3" name="Figura a mano libera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4" name="Figura a mano libera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5" name="Figura a mano libera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6" name="Figura a mano libera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7" name="Figura a mano libera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8" name="Figura a mano libera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9" name="Figura a mano libera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0" name="Figura a mano libera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1" name="Figura a mano libera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2" name="Figura a mano libera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3" name="Figura a mano libera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4" name="Figura a mano libera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5" name="Figura a mano libera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6" name="Figura a mano libera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7" name="Figura a mano libera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8" name="Figura a mano libera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9" name="Figura a mano libera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0" name="Figura a mano libera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1" name="Figura a mano libera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2" name="Figura a mano libera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3" name="Figura a mano libera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4" name="Figura a mano libera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5" name="Figura a mano libera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6" name="Figura a mano libera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7" name="Figura a mano libera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8" name="Figura a mano libera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9" name="Figura a mano libera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0" name="Figura a mano libera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1" name="Figura a mano libera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2" name="Figura a mano libera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3" name="Figura a mano libera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4" name="Figura a mano libera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5" name="Figura a mano libera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6" name="Figura a mano libera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7" name="Figura a mano libera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8" name="Figura a mano libera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9" name="Figura a mano libera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0" name="Figura a mano libera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1" name="Figura a mano libera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2" name="Figura a mano libera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3" name="Figura a mano libera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4" name="Figura a mano libera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5" name="Figura a mano libera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6" name="Figura a mano libera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7" name="Figura a mano libera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8" name="Figura a mano libera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9" name="Figura a mano libera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0" name="Figura a mano libera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1" name="Figura a mano libera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2" name="Figura a mano libera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3" name="Figura a mano libera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4" name="Figura a mano libera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5" name="Figura a mano libera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6" name="Figura a mano libera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7" name="Figura a mano libera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8" name="Figura a mano libera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9" name="Figura a mano libera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0" name="Figura a mano libera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1" name="Figura a mano libera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2" name="Figura a mano libera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3" name="Figura a mano libera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4" name="Figura a mano libera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5" name="Figura a mano libera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6" name="Figura a mano libera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7" name="Figura a mano libera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8" name="Figura a mano libera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9" name="Figura a mano libera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0" name="Figura a mano libera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1" name="Figura a mano libera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2" name="Figura a mano libera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sp>
        <p:nvSpPr>
          <p:cNvPr id="4" name="Segnaposto tes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smtClean="0"/>
              <a:t>Fare clic per modificare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32742B24-F30D-4E7C-93B5-C744ACB2FB1B}" type="datetime1">
              <a:rPr lang="it-IT" smtClean="0"/>
              <a:pPr rtl="0"/>
              <a:t>02/03/2020</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it-IT" dirty="0" smtClean="0"/>
              <a:t>Fare clic per modificare lo stile del titolo</a:t>
            </a:r>
            <a:endParaRPr lang="it-IT" dirty="0"/>
          </a:p>
        </p:txBody>
      </p:sp>
      <p:sp>
        <p:nvSpPr>
          <p:cNvPr id="3" name="Segnaposto tes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it-IT" dirty="0" smtClean="0"/>
              <a:t>Fare clic per modificare gli stili del testo dello schema</a:t>
            </a:r>
          </a:p>
          <a:p>
            <a:pPr lvl="1" rtl="0"/>
            <a:r>
              <a:rPr lang="it-IT" dirty="0" smtClean="0"/>
              <a:t>Secondo livello</a:t>
            </a:r>
          </a:p>
          <a:p>
            <a:pPr lvl="2" rtl="0"/>
            <a:r>
              <a:rPr lang="it-IT" dirty="0" smtClean="0"/>
              <a:t>Terzo livello</a:t>
            </a:r>
          </a:p>
          <a:p>
            <a:pPr lvl="3" rtl="0"/>
            <a:r>
              <a:rPr lang="it-IT" dirty="0" smtClean="0"/>
              <a:t>Quarto livello</a:t>
            </a:r>
          </a:p>
          <a:p>
            <a:pPr lvl="4" rtl="0"/>
            <a:r>
              <a:rPr lang="it-IT" dirty="0" smtClean="0"/>
              <a:t>Quinto livello</a:t>
            </a:r>
            <a:endParaRPr lang="it-IT" dirty="0"/>
          </a:p>
        </p:txBody>
      </p:sp>
      <p:sp>
        <p:nvSpPr>
          <p:cNvPr id="5" name="Segnaposto piè di pa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it-IT" dirty="0"/>
          </a:p>
        </p:txBody>
      </p:sp>
      <p:sp>
        <p:nvSpPr>
          <p:cNvPr id="4" name="Segnaposto dat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C3AD8FC-EAA1-4B24-804B-21C98F7AE93D}" type="datetime1">
              <a:rPr lang="it-IT" smtClean="0"/>
              <a:pPr rtl="0"/>
              <a:t>02/03/2020</a:t>
            </a:fld>
            <a:endParaRPr lang="it-IT" dirty="0"/>
          </a:p>
        </p:txBody>
      </p:sp>
      <p:sp>
        <p:nvSpPr>
          <p:cNvPr id="6" name="Segnaposto numero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it-IT" smtClean="0"/>
              <a:pPr rtl="0"/>
              <a:t>‹N›</a:t>
            </a:fld>
            <a:endParaRPr lang="it-IT"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Foto e immagini\foto storiche Martinitt e Stelline\Martinitt\1952_prima comunione.jpg"/>
          <p:cNvPicPr>
            <a:picLocks noChangeAspect="1" noChangeArrowheads="1"/>
          </p:cNvPicPr>
          <p:nvPr/>
        </p:nvPicPr>
        <p:blipFill>
          <a:blip r:embed="rId3" cstate="print"/>
          <a:srcRect/>
          <a:stretch>
            <a:fillRect/>
          </a:stretch>
        </p:blipFill>
        <p:spPr bwMode="auto">
          <a:xfrm>
            <a:off x="2349996" y="1700808"/>
            <a:ext cx="7729711" cy="4536504"/>
          </a:xfrm>
          <a:prstGeom prst="rect">
            <a:avLst/>
          </a:prstGeom>
          <a:ln>
            <a:noFill/>
          </a:ln>
          <a:effectLst>
            <a:softEdge rad="112500"/>
          </a:effectLst>
        </p:spPr>
      </p:pic>
      <p:sp>
        <p:nvSpPr>
          <p:cNvPr id="9" name="CasellaDiTesto 8"/>
          <p:cNvSpPr txBox="1"/>
          <p:nvPr/>
        </p:nvSpPr>
        <p:spPr>
          <a:xfrm>
            <a:off x="1701924" y="188640"/>
            <a:ext cx="9361040" cy="1421928"/>
          </a:xfrm>
          <a:prstGeom prst="rect">
            <a:avLst/>
          </a:prstGeom>
          <a:noFill/>
        </p:spPr>
        <p:txBody>
          <a:bodyPr wrap="square" rtlCol="0">
            <a:spAutoFit/>
          </a:bodyPr>
          <a:lstStyle/>
          <a:p>
            <a:pPr algn="ctr">
              <a:lnSpc>
                <a:spcPct val="90000"/>
              </a:lnSpc>
            </a:pPr>
            <a:r>
              <a:rPr lang="it-IT" sz="4800" b="1" dirty="0" smtClean="0">
                <a:latin typeface="Algerian" pitchFamily="82" charset="0"/>
              </a:rPr>
              <a:t>ORFANOTROFIO MASCHILE dei MARTINITT</a:t>
            </a:r>
            <a:endParaRPr lang="it-IT" sz="4800" b="1" dirty="0">
              <a:latin typeface="Algerian" pitchFamily="82" charset="0"/>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4100"/>
                            </p:stCondLst>
                            <p:childTnLst>
                              <p:par>
                                <p:cTn id="12" presetID="2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edge">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txBox="1">
            <a:spLocks noGrp="1"/>
          </p:cNvSpPr>
          <p:nvPr>
            <p:ph type="title"/>
          </p:nvPr>
        </p:nvSpPr>
        <p:spPr>
          <a:xfrm>
            <a:off x="261764" y="548680"/>
            <a:ext cx="11927061" cy="535531"/>
          </a:xfrm>
          <a:prstGeom prst="rect">
            <a:avLst/>
          </a:prstGeom>
          <a:noFill/>
        </p:spPr>
        <p:txBody>
          <a:bodyPr wrap="square" rtlCol="0">
            <a:spAutoFit/>
          </a:bodyPr>
          <a:lstStyle/>
          <a:p>
            <a:pPr>
              <a:lnSpc>
                <a:spcPct val="90000"/>
              </a:lnSpc>
            </a:pPr>
            <a:r>
              <a:rPr lang="it-IT" sz="3200" dirty="0" smtClean="0">
                <a:solidFill>
                  <a:schemeClr val="accent1">
                    <a:lumMod val="60000"/>
                    <a:lumOff val="40000"/>
                  </a:schemeClr>
                </a:solidFill>
                <a:latin typeface="Lucida Calligraphy" pitchFamily="66" charset="0"/>
              </a:rPr>
              <a:t>LAVORI </a:t>
            </a:r>
            <a:r>
              <a:rPr lang="it-IT" dirty="0" smtClean="0">
                <a:solidFill>
                  <a:schemeClr val="accent1">
                    <a:lumMod val="60000"/>
                    <a:lumOff val="40000"/>
                  </a:schemeClr>
                </a:solidFill>
                <a:latin typeface="Lucida Calligraphy" pitchFamily="66" charset="0"/>
              </a:rPr>
              <a:t>FEMMINILI</a:t>
            </a:r>
            <a:r>
              <a:rPr lang="it-IT" sz="3200" dirty="0" smtClean="0">
                <a:solidFill>
                  <a:schemeClr val="accent1">
                    <a:lumMod val="60000"/>
                    <a:lumOff val="40000"/>
                  </a:schemeClr>
                </a:solidFill>
                <a:latin typeface="Lucida Calligraphy" pitchFamily="66" charset="0"/>
              </a:rPr>
              <a:t> PIÙ FREQUENTI NEL 1800</a:t>
            </a:r>
            <a:endParaRPr lang="it-IT" sz="3200" dirty="0">
              <a:solidFill>
                <a:schemeClr val="accent1">
                  <a:lumMod val="60000"/>
                  <a:lumOff val="40000"/>
                </a:schemeClr>
              </a:solidFill>
              <a:latin typeface="Lucida Calligraphy" pitchFamily="66" charset="0"/>
            </a:endParaRPr>
          </a:p>
        </p:txBody>
      </p:sp>
      <p:sp>
        <p:nvSpPr>
          <p:cNvPr id="5" name="CasellaDiTesto 4"/>
          <p:cNvSpPr txBox="1"/>
          <p:nvPr/>
        </p:nvSpPr>
        <p:spPr>
          <a:xfrm>
            <a:off x="1485900" y="1084211"/>
            <a:ext cx="7920880" cy="369332"/>
          </a:xfrm>
          <a:prstGeom prst="rect">
            <a:avLst/>
          </a:prstGeom>
          <a:noFill/>
        </p:spPr>
        <p:txBody>
          <a:bodyPr wrap="square" rtlCol="0">
            <a:spAutoFit/>
          </a:bodyPr>
          <a:lstStyle/>
          <a:p>
            <a:pPr>
              <a:lnSpc>
                <a:spcPct val="90000"/>
              </a:lnSpc>
            </a:pPr>
            <a:r>
              <a:rPr lang="it-IT" sz="2000" dirty="0" smtClean="0">
                <a:latin typeface="Lucida Calligraphy" panose="03010101010101010101" pitchFamily="66" charset="0"/>
              </a:rPr>
              <a:t>Grafico dei lavori delle madri e delle sorelle degli orfani</a:t>
            </a:r>
            <a:endParaRPr lang="it-IT" sz="2000" dirty="0">
              <a:latin typeface="Lucida Calligraphy" panose="03010101010101010101" pitchFamily="66" charset="0"/>
            </a:endParaRPr>
          </a:p>
        </p:txBody>
      </p:sp>
      <p:graphicFrame>
        <p:nvGraphicFramePr>
          <p:cNvPr id="6" name="Grafico 5"/>
          <p:cNvGraphicFramePr/>
          <p:nvPr/>
        </p:nvGraphicFramePr>
        <p:xfrm>
          <a:off x="1736694" y="1857364"/>
          <a:ext cx="8001055" cy="4700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2004031"/>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6496" y="714356"/>
            <a:ext cx="12452395" cy="1020762"/>
          </a:xfrm>
        </p:spPr>
        <p:txBody>
          <a:bodyPr>
            <a:normAutofit fontScale="90000"/>
          </a:bodyPr>
          <a:lstStyle/>
          <a:p>
            <a:r>
              <a:rPr lang="it-IT" sz="3100" dirty="0" smtClean="0">
                <a:solidFill>
                  <a:schemeClr val="accent1">
                    <a:lumMod val="60000"/>
                    <a:lumOff val="40000"/>
                  </a:schemeClr>
                </a:solidFill>
                <a:latin typeface="Lucida Calligraphy" pitchFamily="66" charset="0"/>
              </a:rPr>
              <a:t>LAVORI MASCHILI PIÙ FREQUENTI TRA IL 1900 E IL 1940</a:t>
            </a:r>
            <a:r>
              <a:rPr lang="it-IT" dirty="0" smtClean="0">
                <a:solidFill>
                  <a:schemeClr val="accent1">
                    <a:lumMod val="60000"/>
                    <a:lumOff val="40000"/>
                  </a:schemeClr>
                </a:solidFill>
                <a:latin typeface="Lucida Calligraphy" pitchFamily="66" charset="0"/>
              </a:rPr>
              <a:t/>
            </a:r>
            <a:br>
              <a:rPr lang="it-IT" dirty="0" smtClean="0">
                <a:solidFill>
                  <a:schemeClr val="accent1">
                    <a:lumMod val="60000"/>
                    <a:lumOff val="40000"/>
                  </a:schemeClr>
                </a:solidFill>
                <a:latin typeface="Lucida Calligraphy" pitchFamily="66" charset="0"/>
              </a:rPr>
            </a:br>
            <a:endParaRPr lang="it-IT" dirty="0"/>
          </a:p>
        </p:txBody>
      </p:sp>
      <p:graphicFrame>
        <p:nvGraphicFramePr>
          <p:cNvPr id="5" name="Grafico 4"/>
          <p:cNvGraphicFramePr>
            <a:graphicFrameLocks/>
          </p:cNvGraphicFramePr>
          <p:nvPr/>
        </p:nvGraphicFramePr>
        <p:xfrm>
          <a:off x="736562" y="2285992"/>
          <a:ext cx="8001056" cy="50482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ttangolo 5"/>
          <p:cNvSpPr/>
          <p:nvPr/>
        </p:nvSpPr>
        <p:spPr>
          <a:xfrm>
            <a:off x="5308594" y="2714620"/>
            <a:ext cx="2071702" cy="307777"/>
          </a:xfrm>
          <a:prstGeom prst="rect">
            <a:avLst/>
          </a:prstGeom>
        </p:spPr>
        <p:txBody>
          <a:bodyPr wrap="square">
            <a:spAutoFit/>
          </a:bodyPr>
          <a:lstStyle/>
          <a:p>
            <a:r>
              <a:rPr lang="it-IT" sz="1400" dirty="0" smtClean="0"/>
              <a:t>Campione analizzato  33</a:t>
            </a:r>
            <a:endParaRPr lang="it-IT" sz="1400" dirty="0"/>
          </a:p>
        </p:txBody>
      </p:sp>
      <p:sp>
        <p:nvSpPr>
          <p:cNvPr id="7" name="Rettangolo 6"/>
          <p:cNvSpPr/>
          <p:nvPr/>
        </p:nvSpPr>
        <p:spPr>
          <a:xfrm>
            <a:off x="1379504" y="1928802"/>
            <a:ext cx="7572428" cy="369332"/>
          </a:xfrm>
          <a:prstGeom prst="rect">
            <a:avLst/>
          </a:prstGeom>
        </p:spPr>
        <p:txBody>
          <a:bodyPr wrap="square">
            <a:spAutoFit/>
          </a:bodyPr>
          <a:lstStyle/>
          <a:p>
            <a:pPr>
              <a:lnSpc>
                <a:spcPct val="90000"/>
              </a:lnSpc>
            </a:pPr>
            <a:r>
              <a:rPr lang="it-IT" sz="2000" dirty="0" smtClean="0">
                <a:latin typeface="Lucida Calligraphy" pitchFamily="66" charset="0"/>
              </a:rPr>
              <a:t>Grafico dei lavori degli orfani usciti dall’orfanotrofio</a:t>
            </a:r>
            <a:endParaRPr lang="it-IT" sz="2000" dirty="0">
              <a:latin typeface="Lucida Calligraphy" pitchFamily="66" charset="0"/>
            </a:endParaRPr>
          </a:p>
        </p:txBody>
      </p:sp>
    </p:spTree>
  </p:cSld>
  <p:clrMapOvr>
    <a:masterClrMapping/>
  </p:clrMapOvr>
  <p:transition spd="slow">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165058" y="857232"/>
            <a:ext cx="12023767" cy="1020762"/>
          </a:xfrm>
        </p:spPr>
        <p:txBody>
          <a:bodyPr>
            <a:normAutofit fontScale="90000"/>
          </a:bodyPr>
          <a:lstStyle/>
          <a:p>
            <a:r>
              <a:rPr lang="it-IT" sz="3100" dirty="0" smtClean="0">
                <a:solidFill>
                  <a:schemeClr val="accent1">
                    <a:lumMod val="60000"/>
                    <a:lumOff val="40000"/>
                  </a:schemeClr>
                </a:solidFill>
                <a:latin typeface="Lucida Calligraphy" pitchFamily="66" charset="0"/>
              </a:rPr>
              <a:t>LAVORI MASCHILI PIÙ FREQUENTI TRA IL 1900 E IL 1940</a:t>
            </a:r>
            <a:r>
              <a:rPr lang="it-IT" dirty="0" smtClean="0">
                <a:solidFill>
                  <a:schemeClr val="accent1">
                    <a:lumMod val="60000"/>
                    <a:lumOff val="40000"/>
                  </a:schemeClr>
                </a:solidFill>
                <a:latin typeface="Lucida Calligraphy" pitchFamily="66" charset="0"/>
              </a:rPr>
              <a:t/>
            </a:r>
            <a:br>
              <a:rPr lang="it-IT" dirty="0" smtClean="0">
                <a:solidFill>
                  <a:schemeClr val="accent1">
                    <a:lumMod val="60000"/>
                    <a:lumOff val="40000"/>
                  </a:schemeClr>
                </a:solidFill>
                <a:latin typeface="Lucida Calligraphy" pitchFamily="66" charset="0"/>
              </a:rPr>
            </a:br>
            <a:endParaRPr lang="it-IT" dirty="0"/>
          </a:p>
        </p:txBody>
      </p:sp>
      <p:graphicFrame>
        <p:nvGraphicFramePr>
          <p:cNvPr id="5" name="Grafico 4"/>
          <p:cNvGraphicFramePr>
            <a:graphicFrameLocks/>
          </p:cNvGraphicFramePr>
          <p:nvPr>
            <p:extLst>
              <p:ext uri="{D42A27DB-BD31-4B8C-83A1-F6EECF244321}">
                <p14:modId xmlns:p14="http://schemas.microsoft.com/office/powerpoint/2010/main" val="3498875590"/>
              </p:ext>
            </p:extLst>
          </p:nvPr>
        </p:nvGraphicFramePr>
        <p:xfrm>
          <a:off x="1413892" y="1931650"/>
          <a:ext cx="864096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7750596" y="2188294"/>
            <a:ext cx="3347864" cy="286232"/>
          </a:xfrm>
          <a:prstGeom prst="rect">
            <a:avLst/>
          </a:prstGeom>
          <a:noFill/>
        </p:spPr>
        <p:txBody>
          <a:bodyPr wrap="square" rtlCol="0">
            <a:spAutoFit/>
          </a:bodyPr>
          <a:lstStyle/>
          <a:p>
            <a:pPr>
              <a:lnSpc>
                <a:spcPct val="90000"/>
              </a:lnSpc>
            </a:pPr>
            <a:r>
              <a:rPr lang="it-IT" sz="1400" dirty="0" smtClean="0">
                <a:latin typeface="Arial" panose="020B0604020202020204" pitchFamily="34" charset="0"/>
                <a:cs typeface="Arial" panose="020B0604020202020204" pitchFamily="34" charset="0"/>
              </a:rPr>
              <a:t>Campione analizzato 39</a:t>
            </a:r>
            <a:endParaRPr lang="it-IT" sz="1400" dirty="0">
              <a:latin typeface="Arial" panose="020B0604020202020204" pitchFamily="34" charset="0"/>
              <a:cs typeface="Arial" panose="020B0604020202020204" pitchFamily="34" charset="0"/>
            </a:endParaRPr>
          </a:p>
        </p:txBody>
      </p:sp>
      <p:sp>
        <p:nvSpPr>
          <p:cNvPr id="7" name="CasellaDiTesto 6"/>
          <p:cNvSpPr txBox="1"/>
          <p:nvPr/>
        </p:nvSpPr>
        <p:spPr>
          <a:xfrm>
            <a:off x="1791680" y="1646425"/>
            <a:ext cx="8784976" cy="377026"/>
          </a:xfrm>
          <a:prstGeom prst="rect">
            <a:avLst/>
          </a:prstGeom>
          <a:noFill/>
        </p:spPr>
        <p:txBody>
          <a:bodyPr wrap="square" rtlCol="0">
            <a:spAutoFit/>
          </a:bodyPr>
          <a:lstStyle/>
          <a:p>
            <a:pPr>
              <a:lnSpc>
                <a:spcPct val="90000"/>
              </a:lnSpc>
            </a:pPr>
            <a:r>
              <a:rPr lang="it-IT" sz="2000" dirty="0" smtClean="0">
                <a:latin typeface="Lucida Calligraphy" panose="03010101010101010101" pitchFamily="66" charset="0"/>
              </a:rPr>
              <a:t>Grafico dei lavori dei padri e fratelli degli orfani</a:t>
            </a:r>
            <a:endParaRPr lang="it-IT" sz="2000" dirty="0">
              <a:latin typeface="Lucida Calligraphy" panose="03010101010101010101" pitchFamily="66" charset="0"/>
            </a:endParaRPr>
          </a:p>
        </p:txBody>
      </p:sp>
    </p:spTree>
    <p:extLst>
      <p:ext uri="{BB962C8B-B14F-4D97-AF65-F5344CB8AC3E}">
        <p14:creationId xmlns:p14="http://schemas.microsoft.com/office/powerpoint/2010/main" val="4211937262"/>
      </p:ext>
    </p:extLst>
  </p:cSld>
  <p:clrMapOvr>
    <a:masterClrMapping/>
  </p:clrMapOvr>
  <p:transition spd="slow">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357189" y="332656"/>
            <a:ext cx="11952329" cy="1020762"/>
          </a:xfrm>
        </p:spPr>
        <p:txBody>
          <a:bodyPr>
            <a:normAutofit fontScale="90000"/>
          </a:bodyPr>
          <a:lstStyle/>
          <a:p>
            <a:r>
              <a:rPr lang="it-IT" sz="3000" dirty="0" smtClean="0">
                <a:solidFill>
                  <a:schemeClr val="accent1">
                    <a:lumMod val="60000"/>
                    <a:lumOff val="40000"/>
                  </a:schemeClr>
                </a:solidFill>
                <a:latin typeface="Lucida Calligraphy" pitchFamily="66" charset="0"/>
              </a:rPr>
              <a:t>LAVORI FEMMINILI PIÙ FREQUENTI TRA IL 1900 E IL 1940</a:t>
            </a:r>
            <a:r>
              <a:rPr lang="it-IT" dirty="0" smtClean="0">
                <a:solidFill>
                  <a:schemeClr val="accent1">
                    <a:lumMod val="60000"/>
                    <a:lumOff val="40000"/>
                  </a:schemeClr>
                </a:solidFill>
                <a:latin typeface="Lucida Calligraphy" pitchFamily="66" charset="0"/>
              </a:rPr>
              <a:t/>
            </a:r>
            <a:br>
              <a:rPr lang="it-IT" dirty="0" smtClean="0">
                <a:solidFill>
                  <a:schemeClr val="accent1">
                    <a:lumMod val="60000"/>
                    <a:lumOff val="40000"/>
                  </a:schemeClr>
                </a:solidFill>
                <a:latin typeface="Lucida Calligraphy" pitchFamily="66" charset="0"/>
              </a:rPr>
            </a:br>
            <a:endParaRPr lang="it-IT" dirty="0"/>
          </a:p>
        </p:txBody>
      </p:sp>
      <p:graphicFrame>
        <p:nvGraphicFramePr>
          <p:cNvPr id="4" name="Grafico 3"/>
          <p:cNvGraphicFramePr>
            <a:graphicFrameLocks/>
          </p:cNvGraphicFramePr>
          <p:nvPr>
            <p:extLst>
              <p:ext uri="{D42A27DB-BD31-4B8C-83A1-F6EECF244321}">
                <p14:modId xmlns:p14="http://schemas.microsoft.com/office/powerpoint/2010/main" val="2164704141"/>
              </p:ext>
            </p:extLst>
          </p:nvPr>
        </p:nvGraphicFramePr>
        <p:xfrm>
          <a:off x="1845940" y="1628800"/>
          <a:ext cx="7987407" cy="5025157"/>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1341884" y="980728"/>
            <a:ext cx="7920880" cy="377026"/>
          </a:xfrm>
          <a:prstGeom prst="rect">
            <a:avLst/>
          </a:prstGeom>
          <a:noFill/>
        </p:spPr>
        <p:txBody>
          <a:bodyPr wrap="square" rtlCol="0">
            <a:spAutoFit/>
          </a:bodyPr>
          <a:lstStyle/>
          <a:p>
            <a:pPr>
              <a:lnSpc>
                <a:spcPct val="90000"/>
              </a:lnSpc>
            </a:pPr>
            <a:r>
              <a:rPr lang="it-IT" sz="2000" dirty="0" smtClean="0">
                <a:latin typeface="Lucida Calligraphy" panose="03010101010101010101" pitchFamily="66" charset="0"/>
              </a:rPr>
              <a:t>Grafico dei lavori delle madri e delle sorelle degli orfani</a:t>
            </a:r>
            <a:endParaRPr lang="it-IT" sz="2000" dirty="0">
              <a:latin typeface="Lucida Calligraphy" panose="03010101010101010101" pitchFamily="66" charset="0"/>
            </a:endParaRPr>
          </a:p>
        </p:txBody>
      </p:sp>
    </p:spTree>
    <p:extLst>
      <p:ext uri="{BB962C8B-B14F-4D97-AF65-F5344CB8AC3E}">
        <p14:creationId xmlns:p14="http://schemas.microsoft.com/office/powerpoint/2010/main" val="3016621889"/>
      </p:ext>
    </p:extLst>
  </p:cSld>
  <p:clrMapOvr>
    <a:masterClrMapping/>
  </p:clrMapOvr>
  <p:transition spd="slow">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787098" y="-71462"/>
            <a:ext cx="11665296" cy="1020762"/>
          </a:xfrm>
        </p:spPr>
        <p:txBody>
          <a:bodyPr>
            <a:normAutofit/>
          </a:bodyPr>
          <a:lstStyle/>
          <a:p>
            <a:r>
              <a:rPr lang="it-IT" sz="2800" dirty="0" smtClean="0">
                <a:solidFill>
                  <a:schemeClr val="accent1">
                    <a:lumMod val="60000"/>
                    <a:lumOff val="40000"/>
                  </a:schemeClr>
                </a:solidFill>
                <a:latin typeface="Lucida Calligraphy" pitchFamily="66" charset="0"/>
              </a:rPr>
              <a:t>LAVORI</a:t>
            </a:r>
            <a:r>
              <a:rPr lang="it-IT" sz="3000" dirty="0" smtClean="0">
                <a:solidFill>
                  <a:schemeClr val="accent1">
                    <a:lumMod val="60000"/>
                    <a:lumOff val="40000"/>
                  </a:schemeClr>
                </a:solidFill>
                <a:latin typeface="Lucida Calligraphy" pitchFamily="66" charset="0"/>
              </a:rPr>
              <a:t> MASCHILI PIÙ FREQUENTI DOPO IL 1940</a:t>
            </a:r>
            <a:endParaRPr lang="it-IT" sz="3000" dirty="0"/>
          </a:p>
        </p:txBody>
      </p:sp>
      <p:graphicFrame>
        <p:nvGraphicFramePr>
          <p:cNvPr id="4" name="Grafico 3"/>
          <p:cNvGraphicFramePr>
            <a:graphicFrameLocks/>
          </p:cNvGraphicFramePr>
          <p:nvPr>
            <p:extLst>
              <p:ext uri="{D42A27DB-BD31-4B8C-83A1-F6EECF244321}">
                <p14:modId xmlns:p14="http://schemas.microsoft.com/office/powerpoint/2010/main" val="1299252630"/>
              </p:ext>
            </p:extLst>
          </p:nvPr>
        </p:nvGraphicFramePr>
        <p:xfrm>
          <a:off x="1413892" y="1772816"/>
          <a:ext cx="8224961" cy="4881141"/>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3606240" y="1051710"/>
            <a:ext cx="7488832" cy="377026"/>
          </a:xfrm>
          <a:prstGeom prst="rect">
            <a:avLst/>
          </a:prstGeom>
          <a:noFill/>
        </p:spPr>
        <p:txBody>
          <a:bodyPr wrap="square" rtlCol="0">
            <a:spAutoFit/>
          </a:bodyPr>
          <a:lstStyle/>
          <a:p>
            <a:pPr>
              <a:lnSpc>
                <a:spcPct val="90000"/>
              </a:lnSpc>
            </a:pPr>
            <a:r>
              <a:rPr lang="it-IT" sz="2000" dirty="0" smtClean="0">
                <a:latin typeface="Lucida Calligraphy" panose="03010101010101010101" pitchFamily="66" charset="0"/>
              </a:rPr>
              <a:t>Grafico dei lavori degli orfani</a:t>
            </a:r>
            <a:endParaRPr lang="it-IT" sz="2000" dirty="0">
              <a:latin typeface="Lucida Calligraphy" panose="03010101010101010101" pitchFamily="66" charset="0"/>
            </a:endParaRPr>
          </a:p>
        </p:txBody>
      </p:sp>
    </p:spTree>
    <p:extLst>
      <p:ext uri="{BB962C8B-B14F-4D97-AF65-F5344CB8AC3E}">
        <p14:creationId xmlns:p14="http://schemas.microsoft.com/office/powerpoint/2010/main" val="408785502"/>
      </p:ext>
    </p:extLst>
  </p:cSld>
  <p:clrMapOvr>
    <a:masterClrMapping/>
  </p:clrMapOvr>
  <p:transition spd="slow">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405780" y="-171400"/>
            <a:ext cx="11916816" cy="1020762"/>
          </a:xfrm>
        </p:spPr>
        <p:txBody>
          <a:bodyPr>
            <a:normAutofit/>
          </a:bodyPr>
          <a:lstStyle/>
          <a:p>
            <a:r>
              <a:rPr lang="it-IT" sz="3000" dirty="0" smtClean="0">
                <a:solidFill>
                  <a:schemeClr val="accent1">
                    <a:lumMod val="60000"/>
                    <a:lumOff val="40000"/>
                  </a:schemeClr>
                </a:solidFill>
                <a:latin typeface="Lucida Calligraphy" pitchFamily="66" charset="0"/>
              </a:rPr>
              <a:t>LAVORI MASCHILI PIÙ FREQUENTI DOPO IL 1940</a:t>
            </a:r>
            <a:endParaRPr lang="it-IT" sz="3000" dirty="0"/>
          </a:p>
        </p:txBody>
      </p:sp>
      <p:graphicFrame>
        <p:nvGraphicFramePr>
          <p:cNvPr id="4" name="Grafico 3"/>
          <p:cNvGraphicFramePr>
            <a:graphicFrameLocks/>
          </p:cNvGraphicFramePr>
          <p:nvPr>
            <p:extLst>
              <p:ext uri="{D42A27DB-BD31-4B8C-83A1-F6EECF244321}">
                <p14:modId xmlns:p14="http://schemas.microsoft.com/office/powerpoint/2010/main" val="3865277459"/>
              </p:ext>
            </p:extLst>
          </p:nvPr>
        </p:nvGraphicFramePr>
        <p:xfrm>
          <a:off x="1341884" y="1504950"/>
          <a:ext cx="7943403" cy="4876378"/>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1197868" y="976931"/>
            <a:ext cx="7848872" cy="369332"/>
          </a:xfrm>
          <a:prstGeom prst="rect">
            <a:avLst/>
          </a:prstGeom>
          <a:noFill/>
        </p:spPr>
        <p:txBody>
          <a:bodyPr wrap="square" rtlCol="0">
            <a:spAutoFit/>
          </a:bodyPr>
          <a:lstStyle/>
          <a:p>
            <a:pPr>
              <a:lnSpc>
                <a:spcPct val="90000"/>
              </a:lnSpc>
            </a:pPr>
            <a:r>
              <a:rPr lang="it-IT" sz="2000" dirty="0" smtClean="0">
                <a:latin typeface="Lucida Calligraphy" panose="03010101010101010101" pitchFamily="66" charset="0"/>
              </a:rPr>
              <a:t>Grafico dei lavori dei padri e dei fratelli degli orfani</a:t>
            </a:r>
            <a:endParaRPr lang="it-IT" sz="2000" dirty="0">
              <a:latin typeface="Lucida Calligraphy" panose="03010101010101010101" pitchFamily="66" charset="0"/>
            </a:endParaRPr>
          </a:p>
        </p:txBody>
      </p:sp>
    </p:spTree>
    <p:extLst>
      <p:ext uri="{BB962C8B-B14F-4D97-AF65-F5344CB8AC3E}">
        <p14:creationId xmlns:p14="http://schemas.microsoft.com/office/powerpoint/2010/main" val="624469261"/>
      </p:ext>
    </p:extLst>
  </p:cSld>
  <p:clrMapOvr>
    <a:masterClrMapping/>
  </p:clrMapOvr>
  <p:transition spd="slow">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5124" y="428604"/>
            <a:ext cx="12023767" cy="1020762"/>
          </a:xfrm>
        </p:spPr>
        <p:txBody>
          <a:bodyPr>
            <a:normAutofit/>
          </a:bodyPr>
          <a:lstStyle/>
          <a:p>
            <a:r>
              <a:rPr lang="it-IT" sz="3000" dirty="0" smtClean="0">
                <a:solidFill>
                  <a:schemeClr val="accent1">
                    <a:lumMod val="60000"/>
                    <a:lumOff val="40000"/>
                  </a:schemeClr>
                </a:solidFill>
                <a:latin typeface="Lucida Calligraphy" pitchFamily="66" charset="0"/>
              </a:rPr>
              <a:t>LAVORI FEMMINILI PIÙ FREQUENTI DOPO IL 1940</a:t>
            </a:r>
            <a:endParaRPr lang="it-IT" sz="3000" dirty="0"/>
          </a:p>
        </p:txBody>
      </p:sp>
      <p:graphicFrame>
        <p:nvGraphicFramePr>
          <p:cNvPr id="3" name="Grafico 2"/>
          <p:cNvGraphicFramePr/>
          <p:nvPr>
            <p:extLst>
              <p:ext uri="{D42A27DB-BD31-4B8C-83A1-F6EECF244321}">
                <p14:modId xmlns:p14="http://schemas.microsoft.com/office/powerpoint/2010/main" val="2460471829"/>
              </p:ext>
            </p:extLst>
          </p:nvPr>
        </p:nvGraphicFramePr>
        <p:xfrm>
          <a:off x="879438" y="2214554"/>
          <a:ext cx="7600982" cy="4143391"/>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1522380" y="1857364"/>
            <a:ext cx="8929750" cy="424732"/>
          </a:xfrm>
          <a:prstGeom prst="rect">
            <a:avLst/>
          </a:prstGeom>
          <a:noFill/>
        </p:spPr>
        <p:txBody>
          <a:bodyPr wrap="square" rtlCol="0">
            <a:spAutoFit/>
          </a:bodyPr>
          <a:lstStyle/>
          <a:p>
            <a:pPr>
              <a:lnSpc>
                <a:spcPct val="90000"/>
              </a:lnSpc>
            </a:pPr>
            <a:r>
              <a:rPr lang="it-IT" sz="2400" dirty="0" smtClean="0">
                <a:latin typeface="Lucida Calligraphy" pitchFamily="66" charset="0"/>
              </a:rPr>
              <a:t>Grafico dei lavori delle madri e sorelle degli orfani </a:t>
            </a:r>
            <a:endParaRPr lang="it-IT" sz="2400" dirty="0">
              <a:latin typeface="Lucida Calligraphy" pitchFamily="66" charset="0"/>
            </a:endParaRPr>
          </a:p>
        </p:txBody>
      </p:sp>
    </p:spTree>
  </p:cSld>
  <p:clrMapOvr>
    <a:masterClrMapping/>
  </p:clrMapOvr>
  <p:transition spd="slow">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341884" y="1988840"/>
            <a:ext cx="9937104" cy="3093154"/>
          </a:xfrm>
          <a:prstGeom prst="rect">
            <a:avLst/>
          </a:prstGeom>
          <a:noFill/>
        </p:spPr>
        <p:txBody>
          <a:bodyPr wrap="square" rtlCol="0">
            <a:spAutoFit/>
          </a:bodyPr>
          <a:lstStyle/>
          <a:p>
            <a:pPr>
              <a:lnSpc>
                <a:spcPct val="90000"/>
              </a:lnSpc>
            </a:pPr>
            <a:r>
              <a:rPr lang="it-IT" sz="2400" dirty="0" smtClean="0">
                <a:latin typeface="Lucida Calligraphy" pitchFamily="66" charset="0"/>
              </a:rPr>
              <a:t>Questo progetto si è svolto nell’arco di una settimana. </a:t>
            </a:r>
            <a:r>
              <a:rPr lang="it-IT" sz="2400" dirty="0" smtClean="0">
                <a:solidFill>
                  <a:schemeClr val="accent1">
                    <a:lumMod val="60000"/>
                    <a:lumOff val="40000"/>
                  </a:schemeClr>
                </a:solidFill>
                <a:latin typeface="Lucida Calligraphy" pitchFamily="66" charset="0"/>
              </a:rPr>
              <a:t>Dal 26 al 30 giugno 2017.</a:t>
            </a:r>
          </a:p>
          <a:p>
            <a:pPr>
              <a:lnSpc>
                <a:spcPct val="90000"/>
              </a:lnSpc>
            </a:pPr>
            <a:r>
              <a:rPr lang="it-IT" sz="2400" dirty="0" smtClean="0">
                <a:latin typeface="Lucida Calligraphy" pitchFamily="66" charset="0"/>
              </a:rPr>
              <a:t>I primi giorni ci siamo occupati dell’analisi dei fascicoli riguardanti le informazioni sui Martinitt.</a:t>
            </a:r>
          </a:p>
          <a:p>
            <a:pPr>
              <a:lnSpc>
                <a:spcPct val="90000"/>
              </a:lnSpc>
            </a:pPr>
            <a:r>
              <a:rPr lang="it-IT" sz="2400" dirty="0" smtClean="0">
                <a:latin typeface="Lucida Calligraphy" pitchFamily="66" charset="0"/>
              </a:rPr>
              <a:t>In seguito abbiamo riportato i dati trovati su un documento Excel e abbiamo creato un Power Point con gli elementi fondamentali e in aggiunta le interviste realizzate a Marina e Renato negli ultimi giorni. Quest’ ultime sono state infine trascritte su un documento Word.</a:t>
            </a:r>
            <a:endParaRPr lang="it-IT" sz="2400" dirty="0">
              <a:latin typeface="Lucida Calligraphy" pitchFamily="66" charset="0"/>
            </a:endParaRPr>
          </a:p>
        </p:txBody>
      </p:sp>
      <p:sp>
        <p:nvSpPr>
          <p:cNvPr id="11" name="CasellaDiTesto 10"/>
          <p:cNvSpPr txBox="1"/>
          <p:nvPr/>
        </p:nvSpPr>
        <p:spPr>
          <a:xfrm>
            <a:off x="2165322" y="857232"/>
            <a:ext cx="8496944" cy="604781"/>
          </a:xfrm>
          <a:prstGeom prst="rect">
            <a:avLst/>
          </a:prstGeom>
          <a:noFill/>
        </p:spPr>
        <p:txBody>
          <a:bodyPr wrap="square" rtlCol="0">
            <a:spAutoFit/>
          </a:bodyPr>
          <a:lstStyle/>
          <a:p>
            <a:pPr algn="ctr">
              <a:lnSpc>
                <a:spcPct val="90000"/>
              </a:lnSpc>
            </a:pPr>
            <a:r>
              <a:rPr lang="it-IT" sz="3600" dirty="0" smtClean="0">
                <a:solidFill>
                  <a:schemeClr val="accent1">
                    <a:lumMod val="60000"/>
                    <a:lumOff val="40000"/>
                  </a:schemeClr>
                </a:solidFill>
                <a:latin typeface="Lucida Calligraphy" pitchFamily="66" charset="0"/>
              </a:rPr>
              <a:t>LA NOSTRA ESPERIENZA</a:t>
            </a:r>
            <a:endParaRPr lang="it-IT" sz="3600" dirty="0">
              <a:solidFill>
                <a:schemeClr val="accent1">
                  <a:lumMod val="60000"/>
                  <a:lumOff val="40000"/>
                </a:schemeClr>
              </a:solidFill>
              <a:latin typeface="Lucida Calligraphy" pitchFamily="66" charset="0"/>
            </a:endParaRPr>
          </a:p>
        </p:txBody>
      </p:sp>
    </p:spTree>
    <p:extLst>
      <p:ext uri="{BB962C8B-B14F-4D97-AF65-F5344CB8AC3E}">
        <p14:creationId xmlns:p14="http://schemas.microsoft.com/office/powerpoint/2010/main" val="19895557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2349996" y="764704"/>
            <a:ext cx="6683064" cy="646331"/>
          </a:xfrm>
          <a:prstGeom prst="rect">
            <a:avLst/>
          </a:prstGeom>
          <a:noFill/>
        </p:spPr>
        <p:txBody>
          <a:bodyPr wrap="square" rtlCol="0">
            <a:spAutoFit/>
          </a:bodyPr>
          <a:lstStyle/>
          <a:p>
            <a:pPr algn="ctr">
              <a:lnSpc>
                <a:spcPct val="90000"/>
              </a:lnSpc>
            </a:pPr>
            <a:r>
              <a:rPr lang="it-IT" sz="2400" dirty="0" smtClean="0"/>
              <a:t> </a:t>
            </a:r>
            <a:r>
              <a:rPr lang="it-IT" sz="4000" dirty="0" smtClean="0">
                <a:solidFill>
                  <a:schemeClr val="accent1">
                    <a:lumMod val="60000"/>
                    <a:lumOff val="40000"/>
                  </a:schemeClr>
                </a:solidFill>
                <a:latin typeface="Lucida Calligraphy" pitchFamily="66" charset="0"/>
              </a:rPr>
              <a:t>DOCUMENTI STORICI </a:t>
            </a:r>
            <a:endParaRPr lang="it-IT" sz="4000" dirty="0">
              <a:solidFill>
                <a:schemeClr val="accent1">
                  <a:lumMod val="60000"/>
                  <a:lumOff val="40000"/>
                </a:schemeClr>
              </a:solidFill>
              <a:latin typeface="Lucida Calligraphy" pitchFamily="66" charset="0"/>
            </a:endParaRPr>
          </a:p>
        </p:txBody>
      </p:sp>
      <p:pic>
        <p:nvPicPr>
          <p:cNvPr id="1026" name="Picture 2" descr="E:\IMG-20170629-WA0000.jpg"/>
          <p:cNvPicPr>
            <a:picLocks noChangeAspect="1" noChangeArrowheads="1"/>
          </p:cNvPicPr>
          <p:nvPr/>
        </p:nvPicPr>
        <p:blipFill>
          <a:blip r:embed="rId3" cstate="print"/>
          <a:srcRect t="5556" b="9259"/>
          <a:stretch>
            <a:fillRect/>
          </a:stretch>
        </p:blipFill>
        <p:spPr bwMode="auto">
          <a:xfrm>
            <a:off x="522248" y="3071810"/>
            <a:ext cx="2732911" cy="3286148"/>
          </a:xfrm>
          <a:prstGeom prst="rect">
            <a:avLst/>
          </a:prstGeom>
          <a:ln>
            <a:noFill/>
          </a:ln>
          <a:effectLst>
            <a:softEdge rad="112500"/>
          </a:effectLst>
        </p:spPr>
      </p:pic>
      <p:pic>
        <p:nvPicPr>
          <p:cNvPr id="1028" name="Picture 4" descr="E:\IMG-20170630-WA0000.jpg"/>
          <p:cNvPicPr>
            <a:picLocks noChangeAspect="1" noChangeArrowheads="1"/>
          </p:cNvPicPr>
          <p:nvPr/>
        </p:nvPicPr>
        <p:blipFill>
          <a:blip r:embed="rId4" cstate="print"/>
          <a:srcRect l="2183" r="9569" b="1637"/>
          <a:stretch>
            <a:fillRect/>
          </a:stretch>
        </p:blipFill>
        <p:spPr bwMode="auto">
          <a:xfrm rot="16200000">
            <a:off x="4865011" y="1770972"/>
            <a:ext cx="3000396" cy="4459065"/>
          </a:xfrm>
          <a:prstGeom prst="rect">
            <a:avLst/>
          </a:prstGeom>
          <a:ln>
            <a:noFill/>
          </a:ln>
          <a:effectLst>
            <a:softEdge rad="112500"/>
          </a:effectLst>
        </p:spPr>
      </p:pic>
      <p:pic>
        <p:nvPicPr>
          <p:cNvPr id="1029" name="Picture 5" descr="E:\IMG-20170630-WA0001.jpg"/>
          <p:cNvPicPr>
            <a:picLocks noChangeAspect="1" noChangeArrowheads="1"/>
          </p:cNvPicPr>
          <p:nvPr/>
        </p:nvPicPr>
        <p:blipFill>
          <a:blip r:embed="rId5" cstate="print"/>
          <a:srcRect l="5664" t="6372" r="6543" b="6543"/>
          <a:stretch>
            <a:fillRect/>
          </a:stretch>
        </p:blipFill>
        <p:spPr bwMode="auto">
          <a:xfrm>
            <a:off x="9451998" y="1857364"/>
            <a:ext cx="2322606" cy="3071834"/>
          </a:xfrm>
          <a:prstGeom prst="rect">
            <a:avLst/>
          </a:prstGeom>
          <a:ln>
            <a:noFill/>
          </a:ln>
          <a:effectLst>
            <a:softEdge rad="112500"/>
          </a:effectLst>
        </p:spPr>
      </p:pic>
      <p:sp>
        <p:nvSpPr>
          <p:cNvPr id="7" name="CasellaDiTesto 6"/>
          <p:cNvSpPr txBox="1"/>
          <p:nvPr/>
        </p:nvSpPr>
        <p:spPr>
          <a:xfrm>
            <a:off x="4308462" y="5497313"/>
            <a:ext cx="4357718" cy="646331"/>
          </a:xfrm>
          <a:prstGeom prst="rect">
            <a:avLst/>
          </a:prstGeom>
          <a:noFill/>
        </p:spPr>
        <p:txBody>
          <a:bodyPr wrap="square" rtlCol="0">
            <a:spAutoFit/>
          </a:bodyPr>
          <a:lstStyle/>
          <a:p>
            <a:pPr>
              <a:lnSpc>
                <a:spcPct val="90000"/>
              </a:lnSpc>
            </a:pPr>
            <a:r>
              <a:rPr lang="it-IT" sz="2000" dirty="0" smtClean="0">
                <a:latin typeface="Lucida Calligraphy" pitchFamily="66" charset="0"/>
              </a:rPr>
              <a:t>Rapporti sui comportamenti indisciplinati degli orfani</a:t>
            </a:r>
            <a:endParaRPr lang="it-IT" sz="2000" dirty="0">
              <a:latin typeface="Lucida Calligraphy" pitchFamily="66" charset="0"/>
            </a:endParaRPr>
          </a:p>
        </p:txBody>
      </p:sp>
      <p:sp>
        <p:nvSpPr>
          <p:cNvPr id="9" name="CasellaDiTesto 8"/>
          <p:cNvSpPr txBox="1"/>
          <p:nvPr/>
        </p:nvSpPr>
        <p:spPr>
          <a:xfrm>
            <a:off x="736562" y="2766222"/>
            <a:ext cx="2428892" cy="377026"/>
          </a:xfrm>
          <a:prstGeom prst="rect">
            <a:avLst/>
          </a:prstGeom>
          <a:noFill/>
        </p:spPr>
        <p:txBody>
          <a:bodyPr wrap="square" rtlCol="0">
            <a:spAutoFit/>
          </a:bodyPr>
          <a:lstStyle/>
          <a:p>
            <a:pPr>
              <a:lnSpc>
                <a:spcPct val="90000"/>
              </a:lnSpc>
            </a:pPr>
            <a:r>
              <a:rPr lang="it-IT" sz="2000" dirty="0" smtClean="0">
                <a:latin typeface="Lucida Calligraphy" pitchFamily="66" charset="0"/>
              </a:rPr>
              <a:t>Dati dell’orfano</a:t>
            </a:r>
            <a:endParaRPr lang="it-IT" sz="2000" dirty="0">
              <a:latin typeface="Lucida Calligraphy" pitchFamily="66" charset="0"/>
            </a:endParaRPr>
          </a:p>
        </p:txBody>
      </p:sp>
      <p:sp>
        <p:nvSpPr>
          <p:cNvPr id="10" name="CasellaDiTesto 9"/>
          <p:cNvSpPr txBox="1"/>
          <p:nvPr/>
        </p:nvSpPr>
        <p:spPr>
          <a:xfrm>
            <a:off x="9023370" y="4929198"/>
            <a:ext cx="3308330" cy="369332"/>
          </a:xfrm>
          <a:prstGeom prst="rect">
            <a:avLst/>
          </a:prstGeom>
          <a:noFill/>
        </p:spPr>
        <p:txBody>
          <a:bodyPr wrap="square" rtlCol="0">
            <a:spAutoFit/>
          </a:bodyPr>
          <a:lstStyle/>
          <a:p>
            <a:pPr>
              <a:lnSpc>
                <a:spcPct val="90000"/>
              </a:lnSpc>
            </a:pPr>
            <a:r>
              <a:rPr lang="it-IT" sz="2000" dirty="0" smtClean="0">
                <a:latin typeface="Lucida Calligraphy" pitchFamily="66" charset="0"/>
              </a:rPr>
              <a:t>Lettera di una madre </a:t>
            </a:r>
            <a:endParaRPr lang="it-IT" sz="2000" dirty="0">
              <a:latin typeface="Lucida Calligraphy" pitchFamily="66" charset="0"/>
            </a:endParaRPr>
          </a:p>
        </p:txBody>
      </p:sp>
    </p:spTree>
    <p:extLst>
      <p:ext uri="{BB962C8B-B14F-4D97-AF65-F5344CB8AC3E}">
        <p14:creationId xmlns:p14="http://schemas.microsoft.com/office/powerpoint/2010/main" val="4135151317"/>
      </p:ext>
    </p:extLst>
  </p:cSld>
  <p:clrMapOvr>
    <a:masterClrMapping/>
  </p:clrMapOvr>
  <p:transition spd="slow">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MG-20170630-WA0002.jpg"/>
          <p:cNvPicPr>
            <a:picLocks noChangeAspect="1" noChangeArrowheads="1"/>
          </p:cNvPicPr>
          <p:nvPr/>
        </p:nvPicPr>
        <p:blipFill>
          <a:blip r:embed="rId2" cstate="print"/>
          <a:srcRect t="11019" r="9401"/>
          <a:stretch>
            <a:fillRect/>
          </a:stretch>
        </p:blipFill>
        <p:spPr bwMode="auto">
          <a:xfrm>
            <a:off x="307934" y="1643050"/>
            <a:ext cx="2643206" cy="3461323"/>
          </a:xfrm>
          <a:prstGeom prst="rect">
            <a:avLst/>
          </a:prstGeom>
          <a:ln>
            <a:noFill/>
          </a:ln>
          <a:effectLst>
            <a:softEdge rad="112500"/>
          </a:effectLst>
        </p:spPr>
      </p:pic>
      <p:pic>
        <p:nvPicPr>
          <p:cNvPr id="2051" name="Picture 3" descr="E:\IMG-20170630-WA0003.jpg"/>
          <p:cNvPicPr>
            <a:picLocks noChangeAspect="1" noChangeArrowheads="1"/>
          </p:cNvPicPr>
          <p:nvPr/>
        </p:nvPicPr>
        <p:blipFill>
          <a:blip r:embed="rId3" cstate="print"/>
          <a:srcRect t="19512" b="14634"/>
          <a:stretch>
            <a:fillRect/>
          </a:stretch>
        </p:blipFill>
        <p:spPr bwMode="auto">
          <a:xfrm>
            <a:off x="4237024" y="214290"/>
            <a:ext cx="2928958" cy="2571769"/>
          </a:xfrm>
          <a:prstGeom prst="rect">
            <a:avLst/>
          </a:prstGeom>
          <a:ln>
            <a:noFill/>
          </a:ln>
          <a:effectLst>
            <a:softEdge rad="112500"/>
          </a:effectLst>
        </p:spPr>
      </p:pic>
      <p:pic>
        <p:nvPicPr>
          <p:cNvPr id="2052" name="Picture 4" descr="E:\IMG-20170630-WA0004.jpg"/>
          <p:cNvPicPr>
            <a:picLocks noChangeAspect="1" noChangeArrowheads="1"/>
          </p:cNvPicPr>
          <p:nvPr/>
        </p:nvPicPr>
        <p:blipFill>
          <a:blip r:embed="rId4" cstate="print"/>
          <a:srcRect l="12121" t="15908" r="6061" b="4546"/>
          <a:stretch>
            <a:fillRect/>
          </a:stretch>
        </p:blipFill>
        <p:spPr bwMode="auto">
          <a:xfrm>
            <a:off x="9023370" y="1000108"/>
            <a:ext cx="2500330" cy="3241169"/>
          </a:xfrm>
          <a:prstGeom prst="rect">
            <a:avLst/>
          </a:prstGeom>
          <a:ln>
            <a:noFill/>
          </a:ln>
          <a:effectLst>
            <a:softEdge rad="112500"/>
          </a:effectLst>
        </p:spPr>
      </p:pic>
      <p:pic>
        <p:nvPicPr>
          <p:cNvPr id="2053" name="Picture 5" descr="E:\Screenshot_2017-06-29-11-39-15-1.png"/>
          <p:cNvPicPr>
            <a:picLocks noChangeAspect="1" noChangeArrowheads="1"/>
          </p:cNvPicPr>
          <p:nvPr/>
        </p:nvPicPr>
        <p:blipFill>
          <a:blip r:embed="rId5" cstate="print"/>
          <a:srcRect/>
          <a:stretch>
            <a:fillRect/>
          </a:stretch>
        </p:blipFill>
        <p:spPr bwMode="auto">
          <a:xfrm>
            <a:off x="3594082" y="3571876"/>
            <a:ext cx="4572000" cy="3076575"/>
          </a:xfrm>
          <a:prstGeom prst="rect">
            <a:avLst/>
          </a:prstGeom>
          <a:ln>
            <a:noFill/>
          </a:ln>
          <a:effectLst>
            <a:softEdge rad="112500"/>
          </a:effectLst>
        </p:spPr>
      </p:pic>
      <p:sp>
        <p:nvSpPr>
          <p:cNvPr id="6" name="CasellaDiTesto 5"/>
          <p:cNvSpPr txBox="1"/>
          <p:nvPr/>
        </p:nvSpPr>
        <p:spPr>
          <a:xfrm>
            <a:off x="8237552" y="571480"/>
            <a:ext cx="4451339" cy="377026"/>
          </a:xfrm>
          <a:prstGeom prst="rect">
            <a:avLst/>
          </a:prstGeom>
          <a:noFill/>
        </p:spPr>
        <p:txBody>
          <a:bodyPr wrap="square" rtlCol="0">
            <a:spAutoFit/>
          </a:bodyPr>
          <a:lstStyle/>
          <a:p>
            <a:pPr>
              <a:lnSpc>
                <a:spcPct val="90000"/>
              </a:lnSpc>
            </a:pPr>
            <a:r>
              <a:rPr lang="it-IT" sz="2000" dirty="0" smtClean="0">
                <a:latin typeface="Lucida Calligraphy" pitchFamily="66" charset="0"/>
              </a:rPr>
              <a:t>Pagina iniziale del fascicolo</a:t>
            </a:r>
            <a:endParaRPr lang="it-IT" sz="2000" dirty="0">
              <a:latin typeface="Lucida Calligraphy" pitchFamily="66" charset="0"/>
            </a:endParaRPr>
          </a:p>
        </p:txBody>
      </p:sp>
      <p:sp>
        <p:nvSpPr>
          <p:cNvPr id="7" name="CasellaDiTesto 6"/>
          <p:cNvSpPr txBox="1"/>
          <p:nvPr/>
        </p:nvSpPr>
        <p:spPr>
          <a:xfrm>
            <a:off x="8166114" y="5214950"/>
            <a:ext cx="4022711" cy="369332"/>
          </a:xfrm>
          <a:prstGeom prst="rect">
            <a:avLst/>
          </a:prstGeom>
          <a:noFill/>
        </p:spPr>
        <p:txBody>
          <a:bodyPr wrap="square" rtlCol="0">
            <a:spAutoFit/>
          </a:bodyPr>
          <a:lstStyle/>
          <a:p>
            <a:pPr>
              <a:lnSpc>
                <a:spcPct val="90000"/>
              </a:lnSpc>
            </a:pPr>
            <a:r>
              <a:rPr lang="it-IT" sz="2000" dirty="0" smtClean="0">
                <a:latin typeface="Lucida Calligraphy" pitchFamily="66" charset="0"/>
              </a:rPr>
              <a:t>Tessera dei giovani balilla</a:t>
            </a:r>
            <a:endParaRPr lang="it-IT" sz="2000" dirty="0">
              <a:latin typeface="Lucida Calligraphy" pitchFamily="66" charset="0"/>
            </a:endParaRPr>
          </a:p>
        </p:txBody>
      </p:sp>
      <p:sp>
        <p:nvSpPr>
          <p:cNvPr id="9" name="CasellaDiTesto 8"/>
          <p:cNvSpPr txBox="1"/>
          <p:nvPr/>
        </p:nvSpPr>
        <p:spPr>
          <a:xfrm>
            <a:off x="236496" y="1357298"/>
            <a:ext cx="3357586" cy="377026"/>
          </a:xfrm>
          <a:prstGeom prst="rect">
            <a:avLst/>
          </a:prstGeom>
          <a:noFill/>
        </p:spPr>
        <p:txBody>
          <a:bodyPr wrap="square" rtlCol="0">
            <a:spAutoFit/>
          </a:bodyPr>
          <a:lstStyle/>
          <a:p>
            <a:pPr>
              <a:lnSpc>
                <a:spcPct val="90000"/>
              </a:lnSpc>
            </a:pPr>
            <a:r>
              <a:rPr lang="it-IT" sz="2000" dirty="0" smtClean="0">
                <a:latin typeface="Lucida Calligraphy" pitchFamily="66" charset="0"/>
              </a:rPr>
              <a:t>Castighi degli orfani</a:t>
            </a:r>
            <a:endParaRPr lang="it-IT" sz="2000" dirty="0">
              <a:latin typeface="Lucida Calligraphy" pitchFamily="66" charset="0"/>
            </a:endParaRPr>
          </a:p>
        </p:txBody>
      </p:sp>
      <p:sp>
        <p:nvSpPr>
          <p:cNvPr id="10" name="CasellaDiTesto 9"/>
          <p:cNvSpPr txBox="1"/>
          <p:nvPr/>
        </p:nvSpPr>
        <p:spPr>
          <a:xfrm>
            <a:off x="4451338" y="2786058"/>
            <a:ext cx="2643206" cy="377026"/>
          </a:xfrm>
          <a:prstGeom prst="rect">
            <a:avLst/>
          </a:prstGeom>
          <a:noFill/>
        </p:spPr>
        <p:txBody>
          <a:bodyPr wrap="square" rtlCol="0">
            <a:spAutoFit/>
          </a:bodyPr>
          <a:lstStyle/>
          <a:p>
            <a:pPr>
              <a:lnSpc>
                <a:spcPct val="90000"/>
              </a:lnSpc>
            </a:pPr>
            <a:r>
              <a:rPr lang="it-IT" sz="2000" dirty="0" smtClean="0">
                <a:latin typeface="Lucida Calligraphy" pitchFamily="66" charset="0"/>
              </a:rPr>
              <a:t>Pagella sanitaria</a:t>
            </a:r>
            <a:endParaRPr lang="it-IT" sz="2000" dirty="0">
              <a:latin typeface="Lucida Calligraphy" pitchFamily="66" charset="0"/>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93812" y="1745432"/>
            <a:ext cx="11233246" cy="5112568"/>
          </a:xfrm>
          <a:prstGeom prst="rect">
            <a:avLst/>
          </a:prstGeom>
        </p:spPr>
        <p:txBody>
          <a:bodyPr wrap="square">
            <a:spAutoFit/>
          </a:bodyPr>
          <a:lstStyle/>
          <a:p>
            <a:r>
              <a:rPr lang="it-IT" sz="2000" dirty="0" smtClean="0">
                <a:latin typeface="Lucida Calligraphy" pitchFamily="66" charset="0"/>
              </a:rPr>
              <a:t>La fondazione dell’orfanotrofio dei Martinitt risale al 1532, quando, per far fronte al problema dei tanti fanciulli abbandonati per strada, il duca Francesco II Sforza fece chiamare il nobile veneziano Gerolamo Emiliani. </a:t>
            </a:r>
            <a:br>
              <a:rPr lang="it-IT" sz="2000" dirty="0" smtClean="0">
                <a:latin typeface="Lucida Calligraphy" pitchFamily="66" charset="0"/>
              </a:rPr>
            </a:br>
            <a:r>
              <a:rPr lang="it-IT" sz="2000" dirty="0" smtClean="0">
                <a:latin typeface="Lucida Calligraphy" pitchFamily="66" charset="0"/>
              </a:rPr>
              <a:t>Nel 1534 per le fanciulle venne fondato un orfanotrofio femminile.</a:t>
            </a:r>
            <a:br>
              <a:rPr lang="it-IT" sz="2000" dirty="0" smtClean="0">
                <a:latin typeface="Lucida Calligraphy" pitchFamily="66" charset="0"/>
              </a:rPr>
            </a:br>
            <a:r>
              <a:rPr lang="it-IT" sz="2000" dirty="0" smtClean="0">
                <a:latin typeface="Lucida Calligraphy" pitchFamily="66" charset="0"/>
              </a:rPr>
              <a:t>Nel 1535 il duca donò all’orfanotrofio maschile una casa più ampia nei pressi di via </a:t>
            </a:r>
            <a:r>
              <a:rPr lang="it-IT" sz="2000" dirty="0" err="1" smtClean="0">
                <a:latin typeface="Lucida Calligraphy" pitchFamily="66" charset="0"/>
              </a:rPr>
              <a:t>Morone</a:t>
            </a:r>
            <a:r>
              <a:rPr lang="it-IT" sz="2000" dirty="0" smtClean="0">
                <a:latin typeface="Lucida Calligraphy" pitchFamily="66" charset="0"/>
              </a:rPr>
              <a:t>, qui trent’anni più tardi sorse la chiesa di San Martino, da cui i ragazzini presero il nome di Martinitt (</a:t>
            </a:r>
            <a:r>
              <a:rPr lang="it-IT" sz="2000" dirty="0" err="1" smtClean="0">
                <a:latin typeface="Lucida Calligraphy" pitchFamily="66" charset="0"/>
              </a:rPr>
              <a:t>Martinin</a:t>
            </a:r>
            <a:r>
              <a:rPr lang="it-IT" sz="2000" dirty="0" smtClean="0">
                <a:latin typeface="Lucida Calligraphy" pitchFamily="66" charset="0"/>
              </a:rPr>
              <a:t> al singolare).</a:t>
            </a:r>
            <a:br>
              <a:rPr lang="it-IT" sz="2000" dirty="0" smtClean="0">
                <a:latin typeface="Lucida Calligraphy" pitchFamily="66" charset="0"/>
              </a:rPr>
            </a:br>
            <a:r>
              <a:rPr lang="it-IT" sz="2000" dirty="0" smtClean="0">
                <a:latin typeface="Lucida Calligraphy" pitchFamily="66" charset="0"/>
              </a:rPr>
              <a:t/>
            </a:r>
            <a:br>
              <a:rPr lang="it-IT" sz="2000" dirty="0" smtClean="0">
                <a:latin typeface="Lucida Calligraphy" pitchFamily="66" charset="0"/>
              </a:rPr>
            </a:br>
            <a:r>
              <a:rPr lang="it-IT" sz="2000" dirty="0" smtClean="0">
                <a:latin typeface="Lucida Calligraphy" pitchFamily="66" charset="0"/>
              </a:rPr>
              <a:t>Durante il Cinquecento e nel Seicento l’istituto ebbe una grande notorietà e, mentre il numero degli orfani cresceva, crescevano anche le donazioni, i lasciti e le eredità devolute dai nobili e dai ricchi milanesi.</a:t>
            </a:r>
            <a:br>
              <a:rPr lang="it-IT" sz="2000" dirty="0" smtClean="0">
                <a:latin typeface="Lucida Calligraphy" pitchFamily="66" charset="0"/>
              </a:rPr>
            </a:br>
            <a:r>
              <a:rPr lang="it-IT" sz="2000" dirty="0" smtClean="0">
                <a:latin typeface="Lucida Calligraphy" pitchFamily="66" charset="0"/>
              </a:rPr>
              <a:t>Nel corso del Settecento il numero degli orfani era così cresciuto da rendere necessaria una sede più ampia. A tal fine nel 1772 Maria Teresa d’Austria destinò ai Martinitt il monastero di San Pietro in Gessate.</a:t>
            </a:r>
          </a:p>
          <a:p>
            <a:r>
              <a:rPr lang="it-IT" sz="2000" dirty="0" smtClean="0">
                <a:latin typeface="Lucida Calligraphy" pitchFamily="66" charset="0"/>
              </a:rPr>
              <a:t/>
            </a:r>
            <a:br>
              <a:rPr lang="it-IT" sz="2000" dirty="0" smtClean="0">
                <a:latin typeface="Lucida Calligraphy" pitchFamily="66" charset="0"/>
              </a:rPr>
            </a:br>
            <a:endParaRPr lang="it-IT" sz="2000" dirty="0">
              <a:latin typeface="Lucida Calligraphy" pitchFamily="66" charset="0"/>
            </a:endParaRPr>
          </a:p>
        </p:txBody>
      </p:sp>
      <p:sp>
        <p:nvSpPr>
          <p:cNvPr id="7" name="CasellaDiTesto 6"/>
          <p:cNvSpPr txBox="1"/>
          <p:nvPr/>
        </p:nvSpPr>
        <p:spPr>
          <a:xfrm>
            <a:off x="2451074" y="781516"/>
            <a:ext cx="7632848" cy="718658"/>
          </a:xfrm>
          <a:prstGeom prst="rect">
            <a:avLst/>
          </a:prstGeom>
          <a:noFill/>
        </p:spPr>
        <p:txBody>
          <a:bodyPr wrap="square" rtlCol="0">
            <a:spAutoFit/>
          </a:bodyPr>
          <a:lstStyle/>
          <a:p>
            <a:pPr>
              <a:lnSpc>
                <a:spcPct val="90000"/>
              </a:lnSpc>
            </a:pPr>
            <a:r>
              <a:rPr lang="it-IT" sz="4400" b="1" dirty="0" smtClean="0">
                <a:solidFill>
                  <a:schemeClr val="accent1">
                    <a:lumMod val="60000"/>
                    <a:lumOff val="40000"/>
                  </a:schemeClr>
                </a:solidFill>
                <a:latin typeface="Lucida Calligraphy" pitchFamily="66" charset="0"/>
              </a:rPr>
              <a:t>DALLA FONDAZIONE</a:t>
            </a:r>
            <a:endParaRPr lang="it-IT" sz="4400" b="1" dirty="0">
              <a:solidFill>
                <a:schemeClr val="accent1">
                  <a:lumMod val="60000"/>
                  <a:lumOff val="40000"/>
                </a:schemeClr>
              </a:solidFill>
              <a:latin typeface="Lucida Calligraphy" pitchFamily="66" charset="0"/>
            </a:endParaRP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800" decel="100000"/>
                                        <p:tgtEl>
                                          <p:spTgt spid="6"/>
                                        </p:tgtEl>
                                      </p:cBhvr>
                                    </p:animEffect>
                                    <p:anim calcmode="lin" valueType="num">
                                      <p:cBhvr>
                                        <p:cTn id="14" dur="800" decel="100000" fill="hold"/>
                                        <p:tgtEl>
                                          <p:spTgt spid="6"/>
                                        </p:tgtEl>
                                        <p:attrNameLst>
                                          <p:attrName>style.rotation</p:attrName>
                                        </p:attrNameLst>
                                      </p:cBhvr>
                                      <p:tavLst>
                                        <p:tav tm="0">
                                          <p:val>
                                            <p:fltVal val="-90"/>
                                          </p:val>
                                        </p:tav>
                                        <p:tav tm="100000">
                                          <p:val>
                                            <p:fltVal val="0"/>
                                          </p:val>
                                        </p:tav>
                                      </p:tavLst>
                                    </p:anim>
                                    <p:anim calcmode="lin" valueType="num">
                                      <p:cBhvr>
                                        <p:cTn id="15" dur="800" decel="100000" fill="hold"/>
                                        <p:tgtEl>
                                          <p:spTgt spid="6"/>
                                        </p:tgtEl>
                                        <p:attrNameLst>
                                          <p:attrName>ppt_x</p:attrName>
                                        </p:attrNameLst>
                                      </p:cBhvr>
                                      <p:tavLst>
                                        <p:tav tm="0">
                                          <p:val>
                                            <p:strVal val="#ppt_x+0.4"/>
                                          </p:val>
                                        </p:tav>
                                        <p:tav tm="100000">
                                          <p:val>
                                            <p:strVal val="#ppt_x-0.05"/>
                                          </p:val>
                                        </p:tav>
                                      </p:tavLst>
                                    </p:anim>
                                    <p:anim calcmode="lin" valueType="num">
                                      <p:cBhvr>
                                        <p:cTn id="16" dur="800" decel="100000" fill="hold"/>
                                        <p:tgtEl>
                                          <p:spTgt spid="6"/>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49796" y="571480"/>
            <a:ext cx="11233248" cy="706090"/>
          </a:xfrm>
        </p:spPr>
        <p:txBody>
          <a:bodyPr>
            <a:normAutofit fontScale="90000"/>
          </a:bodyPr>
          <a:lstStyle/>
          <a:p>
            <a:r>
              <a:rPr lang="it-IT" b="1" dirty="0" smtClean="0">
                <a:solidFill>
                  <a:schemeClr val="accent1">
                    <a:lumMod val="60000"/>
                    <a:lumOff val="40000"/>
                  </a:schemeClr>
                </a:solidFill>
                <a:latin typeface="Lucida Calligraphy" panose="03010101010101010101" pitchFamily="66" charset="0"/>
              </a:rPr>
              <a:t>INTERVISTA ALLA EX STELLINA MARINA SACCHI</a:t>
            </a:r>
            <a:endParaRPr lang="it-IT" b="1" dirty="0">
              <a:solidFill>
                <a:schemeClr val="accent1">
                  <a:lumMod val="60000"/>
                  <a:lumOff val="40000"/>
                </a:schemeClr>
              </a:solidFill>
              <a:latin typeface="Lucida Calligraphy" panose="03010101010101010101" pitchFamily="66" charset="0"/>
            </a:endParaRPr>
          </a:p>
        </p:txBody>
      </p:sp>
      <p:sp>
        <p:nvSpPr>
          <p:cNvPr id="5" name="Segnaposto contenuto 4"/>
          <p:cNvSpPr>
            <a:spLocks noGrp="1"/>
          </p:cNvSpPr>
          <p:nvPr>
            <p:ph idx="1"/>
          </p:nvPr>
        </p:nvSpPr>
        <p:spPr>
          <a:xfrm>
            <a:off x="549796" y="1772816"/>
            <a:ext cx="11233248" cy="4399384"/>
          </a:xfrm>
        </p:spPr>
        <p:txBody>
          <a:bodyPr>
            <a:normAutofit fontScale="85000" lnSpcReduction="10000"/>
          </a:bodyPr>
          <a:lstStyle/>
          <a:p>
            <a:pPr lvl="0"/>
            <a:r>
              <a:rPr lang="it-IT" b="1" dirty="0"/>
              <a:t>Quanto è rimasta in Orfanotrofio?</a:t>
            </a:r>
            <a:endParaRPr lang="it-IT" dirty="0"/>
          </a:p>
          <a:p>
            <a:pPr marL="0" indent="0">
              <a:buNone/>
            </a:pPr>
            <a:r>
              <a:rPr lang="it-IT" dirty="0"/>
              <a:t>Ci sono rimasta 5 anni: sono entrata nel 1951 e sono uscita nel 1956.</a:t>
            </a:r>
          </a:p>
          <a:p>
            <a:pPr marL="0" indent="0">
              <a:buNone/>
            </a:pPr>
            <a:r>
              <a:rPr lang="it-IT" dirty="0"/>
              <a:t>Il primo impatto con l’Orfanotrofio è stato molto positivo, anche perché mia sorella viveva già lì.</a:t>
            </a:r>
          </a:p>
          <a:p>
            <a:pPr lvl="0"/>
            <a:r>
              <a:rPr lang="it-IT" b="1" dirty="0"/>
              <a:t>Com’era la giornata tipo in Orfanotrofio?</a:t>
            </a:r>
            <a:endParaRPr lang="it-IT" dirty="0"/>
          </a:p>
          <a:p>
            <a:pPr marL="0" indent="0">
              <a:buNone/>
            </a:pPr>
            <a:r>
              <a:rPr lang="it-IT" dirty="0"/>
              <a:t>Ci svegliavamo molto presto, rifacevamo il letto, andavamo in </a:t>
            </a:r>
            <a:r>
              <a:rPr lang="it-IT" dirty="0" smtClean="0"/>
              <a:t>chiesa </a:t>
            </a:r>
            <a:r>
              <a:rPr lang="it-IT" dirty="0"/>
              <a:t>e facevamo colazione prima di andare a scuola dalle 8:00 alle 12:40. Dopo la scuola, ci riunivamo in refettorio per il pranzo e dopo una pausa in corridoio o in giardino, tornavamo a scuola per fare i compiti. Alle 18 andavamo in c</a:t>
            </a:r>
            <a:r>
              <a:rPr lang="it-IT" dirty="0" smtClean="0"/>
              <a:t>hiesa </a:t>
            </a:r>
            <a:r>
              <a:rPr lang="it-IT" dirty="0"/>
              <a:t>per il rosario, alla fine del quale cenavamo e dopo </a:t>
            </a:r>
            <a:r>
              <a:rPr lang="it-IT" dirty="0" smtClean="0"/>
              <a:t>un’ ultima ricreazione andavamo </a:t>
            </a:r>
            <a:r>
              <a:rPr lang="it-IT" dirty="0"/>
              <a:t>a dormire alle 20. </a:t>
            </a:r>
          </a:p>
          <a:p>
            <a:pPr lvl="0"/>
            <a:r>
              <a:rPr lang="it-IT" b="1" dirty="0"/>
              <a:t>Quali erano le principali attività di svago?</a:t>
            </a:r>
            <a:endParaRPr lang="it-IT" dirty="0"/>
          </a:p>
          <a:p>
            <a:pPr marL="0" indent="0">
              <a:buNone/>
            </a:pPr>
            <a:r>
              <a:rPr lang="it-IT" dirty="0"/>
              <a:t>La domenica facevamo delle passeggiate per Milano e in estate si sceglieva se trascorrere le vacanze al mare o in montagna. Sempre in estate avevamo la possibilità di vedere i genitori. Andare al cinema o al Teatro alla Scala era considerato il divertimento principale.</a:t>
            </a:r>
          </a:p>
          <a:p>
            <a:endParaRPr lang="it-IT" dirty="0"/>
          </a:p>
        </p:txBody>
      </p:sp>
    </p:spTree>
    <p:extLst>
      <p:ext uri="{BB962C8B-B14F-4D97-AF65-F5344CB8AC3E}">
        <p14:creationId xmlns:p14="http://schemas.microsoft.com/office/powerpoint/2010/main" val="2227433451"/>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1308066" y="1000108"/>
            <a:ext cx="9429752" cy="4981580"/>
          </a:xfrm>
        </p:spPr>
        <p:txBody>
          <a:bodyPr>
            <a:normAutofit/>
          </a:bodyPr>
          <a:lstStyle/>
          <a:p>
            <a:pPr lvl="0"/>
            <a:r>
              <a:rPr lang="it-IT" b="1" dirty="0"/>
              <a:t>Lavorava all’interno dell’Orfanotrofio?</a:t>
            </a:r>
            <a:endParaRPr lang="it-IT" dirty="0"/>
          </a:p>
          <a:p>
            <a:pPr marL="0" indent="0">
              <a:buNone/>
            </a:pPr>
            <a:r>
              <a:rPr lang="it-IT" dirty="0"/>
              <a:t>No, io ero troppo piccola per lavorare, però ricordo che le ragazze più grandi frequentavano dei </a:t>
            </a:r>
            <a:r>
              <a:rPr lang="it-IT" dirty="0" smtClean="0"/>
              <a:t>laboratori </a:t>
            </a:r>
            <a:r>
              <a:rPr lang="it-IT" dirty="0"/>
              <a:t>dove apprendevano diverse abilità. Solo l’ultimo anno ho cominciato a imparare alcuni lavori da sarta.</a:t>
            </a:r>
          </a:p>
          <a:p>
            <a:pPr lvl="0"/>
            <a:r>
              <a:rPr lang="it-IT" b="1" dirty="0"/>
              <a:t>Quali sono state le sue esperienze lavorative fuori dall’Orfanotrofio?</a:t>
            </a:r>
            <a:endParaRPr lang="it-IT" dirty="0"/>
          </a:p>
          <a:p>
            <a:pPr marL="0" indent="0">
              <a:buNone/>
            </a:pPr>
            <a:r>
              <a:rPr lang="it-IT" dirty="0"/>
              <a:t>Appena uscita, mia mamma mi aveva trovato un lavoro in tintoria dove ho imparato a stirare. Ho anche lavorato in maglieria. Ho frequentato le scuole serali e dopo il diploma ho subito trovato lavoro come impiegata. </a:t>
            </a:r>
          </a:p>
          <a:p>
            <a:pPr lvl="0"/>
            <a:r>
              <a:rPr lang="it-IT" b="1" dirty="0"/>
              <a:t>Quale lavoro le sarebbe piaciuto </a:t>
            </a:r>
            <a:r>
              <a:rPr lang="it-IT" b="1" dirty="0" smtClean="0"/>
              <a:t>fare?</a:t>
            </a:r>
            <a:endParaRPr lang="it-IT" dirty="0" smtClean="0"/>
          </a:p>
          <a:p>
            <a:pPr marL="0" indent="0">
              <a:buNone/>
            </a:pPr>
            <a:r>
              <a:rPr lang="it-IT" dirty="0" smtClean="0"/>
              <a:t>L’impiegata, infatti è quello che ho fatto.</a:t>
            </a:r>
          </a:p>
          <a:p>
            <a:endParaRPr lang="it-IT" dirty="0"/>
          </a:p>
        </p:txBody>
      </p:sp>
    </p:spTree>
    <p:extLst>
      <p:ext uri="{BB962C8B-B14F-4D97-AF65-F5344CB8AC3E}">
        <p14:creationId xmlns:p14="http://schemas.microsoft.com/office/powerpoint/2010/main" val="1402238244"/>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1236628" y="214290"/>
            <a:ext cx="9144000" cy="4267200"/>
          </a:xfrm>
        </p:spPr>
        <p:txBody>
          <a:bodyPr>
            <a:normAutofit fontScale="25000" lnSpcReduction="20000"/>
          </a:bodyPr>
          <a:lstStyle/>
          <a:p>
            <a:pPr marL="0" indent="0" algn="ctr">
              <a:buNone/>
            </a:pPr>
            <a:r>
              <a:rPr lang="it-IT" sz="8000" b="1" dirty="0">
                <a:solidFill>
                  <a:schemeClr val="accent1">
                    <a:lumMod val="60000"/>
                    <a:lumOff val="40000"/>
                  </a:schemeClr>
                </a:solidFill>
                <a:effectLst>
                  <a:outerShdw blurRad="38100" dist="22860" dir="5400000" algn="tl">
                    <a:srgbClr val="000000">
                      <a:alpha val="30000"/>
                    </a:srgbClr>
                  </a:outerShdw>
                </a:effectLst>
                <a:latin typeface="Lucida Calligraphy" panose="03010101010101010101" pitchFamily="66" charset="0"/>
              </a:rPr>
              <a:t>INTERVISTA AL SIG. RENATO BRESCIANI</a:t>
            </a:r>
            <a:endParaRPr lang="it-IT" sz="8000" dirty="0">
              <a:solidFill>
                <a:schemeClr val="accent1">
                  <a:lumMod val="60000"/>
                  <a:lumOff val="40000"/>
                </a:schemeClr>
              </a:solidFill>
              <a:latin typeface="Lucida Calligraphy" panose="03010101010101010101" pitchFamily="66" charset="0"/>
            </a:endParaRPr>
          </a:p>
          <a:p>
            <a:pPr lvl="0"/>
            <a:r>
              <a:rPr lang="it-IT" sz="8000" b="1" dirty="0"/>
              <a:t>In cosa si è specializzato?</a:t>
            </a:r>
            <a:endParaRPr lang="it-IT" sz="8000" dirty="0"/>
          </a:p>
          <a:p>
            <a:pPr marL="0" indent="0">
              <a:buNone/>
            </a:pPr>
            <a:r>
              <a:rPr lang="it-IT" sz="8000" dirty="0"/>
              <a:t>Sono specializzato in Telecomunicazioni metalmeccaniche, laureato in Scienze politiche. Ho frequentato l’Istituto Tecnico. </a:t>
            </a:r>
          </a:p>
          <a:p>
            <a:pPr lvl="0"/>
            <a:r>
              <a:rPr lang="it-IT" sz="8000" b="1" dirty="0"/>
              <a:t>Quando ha iniziato a lavorare?</a:t>
            </a:r>
            <a:endParaRPr lang="it-IT" sz="8000" dirty="0"/>
          </a:p>
          <a:p>
            <a:pPr marL="0" indent="0">
              <a:buNone/>
            </a:pPr>
            <a:r>
              <a:rPr lang="it-IT" sz="8000" dirty="0"/>
              <a:t>A 20 anni, tardi il mio tempo. Le ditte assumevano definitivamente solo dopo il servizio militare. Prima di iniziare il militare ho fatto lavoretti per guadagnare.</a:t>
            </a:r>
          </a:p>
          <a:p>
            <a:pPr lvl="0"/>
            <a:r>
              <a:rPr lang="it-IT" sz="8000" b="1" dirty="0"/>
              <a:t>Dove ha lavorato dopo il servizio militare?</a:t>
            </a:r>
            <a:endParaRPr lang="it-IT" sz="8000" dirty="0"/>
          </a:p>
          <a:p>
            <a:pPr marL="0" indent="0">
              <a:buNone/>
            </a:pPr>
            <a:r>
              <a:rPr lang="it-IT" sz="8000" dirty="0"/>
              <a:t>In due ditte. La prima, in cui ho lavorato come installatore di Radiofari, è stata un’esperienza negativa per motivi politici. Successivamente sono stato rappresentante per la ditta </a:t>
            </a:r>
            <a:r>
              <a:rPr lang="it-IT" sz="8000" dirty="0" err="1"/>
              <a:t>Pontiradio</a:t>
            </a:r>
            <a:r>
              <a:rPr lang="it-IT" sz="8000" dirty="0"/>
              <a:t>. Quando è stata venduta dagli americani, è diventata FACE Standard e ad oggi è abbandonata.</a:t>
            </a:r>
          </a:p>
          <a:p>
            <a:pPr marL="0" indent="0">
              <a:buNone/>
            </a:pPr>
            <a:r>
              <a:rPr lang="it-IT" sz="8000" dirty="0"/>
              <a:t>Su una ditta di 2300 lavoratori, 1300 erano impiegati, di cui 800 erano tecnici; tuttavia io non ho mai svolto il ruolo di funzionario, ma quello del rappresentante.</a:t>
            </a:r>
          </a:p>
          <a:p>
            <a:pPr lvl="0"/>
            <a:r>
              <a:rPr lang="it-IT" sz="8000" b="1" dirty="0"/>
              <a:t>Nella sua esperienza ha riscontrato pari opportunità lavorative per donne e uomini?</a:t>
            </a:r>
            <a:endParaRPr lang="it-IT" sz="8000" dirty="0"/>
          </a:p>
          <a:p>
            <a:pPr marL="0" indent="0">
              <a:buNone/>
            </a:pPr>
            <a:r>
              <a:rPr lang="it-IT" sz="8000" dirty="0" smtClean="0"/>
              <a:t> La </a:t>
            </a:r>
            <a:r>
              <a:rPr lang="it-IT" sz="8000" dirty="0"/>
              <a:t>discriminazione era radicata nel sistema scolastico, in quanto gli istituti tecnici erano frequentati quasi esclusivamente da soli maschi. Nonostante ciò nei laboratori della ditta erano presenti operaie donne specializzate e ai piani alti c’erano donne laureate. La ditta però era organizzata per la parità</a:t>
            </a:r>
            <a:r>
              <a:rPr lang="it-IT" sz="8000" dirty="0" smtClean="0"/>
              <a:t>.</a:t>
            </a:r>
            <a:endParaRPr lang="it-IT" sz="8000" dirty="0"/>
          </a:p>
        </p:txBody>
      </p:sp>
    </p:spTree>
    <p:extLst>
      <p:ext uri="{BB962C8B-B14F-4D97-AF65-F5344CB8AC3E}">
        <p14:creationId xmlns:p14="http://schemas.microsoft.com/office/powerpoint/2010/main" val="103372773"/>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884" y="1772816"/>
            <a:ext cx="9144000" cy="4267200"/>
          </a:xfrm>
        </p:spPr>
        <p:txBody>
          <a:bodyPr>
            <a:normAutofit fontScale="25000" lnSpcReduction="20000"/>
          </a:bodyPr>
          <a:lstStyle/>
          <a:p>
            <a:pPr lvl="0"/>
            <a:r>
              <a:rPr lang="it-IT" sz="8000" b="1" dirty="0"/>
              <a:t>Essendo lei sindacalista, crede che i diritti dei lavoratori fossero rispettati maggiormente allora piuttosto che adesso?</a:t>
            </a:r>
            <a:endParaRPr lang="it-IT" sz="8000" dirty="0"/>
          </a:p>
          <a:p>
            <a:pPr marL="0" indent="0">
              <a:buNone/>
            </a:pPr>
            <a:r>
              <a:rPr lang="it-IT" sz="8000" dirty="0"/>
              <a:t>Certamente oggi sono meno rispettati, poiché allora si andava incontro alle necessità degli studenti per promuovere l’Istruzione e indirizzarli verso il mondo del lavoro; ad esempio gli studenti lavoratori beneficiavano di agevolazioni come tre giorni retribuiti di permesso in preparazione all’esame, al superamento del quale allo studente venivano rimborsate le tasse scolastiche.</a:t>
            </a:r>
          </a:p>
          <a:p>
            <a:pPr marL="0" indent="0">
              <a:buNone/>
            </a:pPr>
            <a:r>
              <a:rPr lang="it-IT" sz="8000" dirty="0"/>
              <a:t>Nonostante oggi il lavoro a cottimo sia stato abolito, è comunque presente nell’ambito lavorativo perché i lavoratori vengono incentivati a fare straordinari per ottenere un guadagno che, in relazione al lavoro svolto, risulta inadeguato.</a:t>
            </a:r>
          </a:p>
          <a:p>
            <a:pPr lvl="0"/>
            <a:r>
              <a:rPr lang="it-IT" sz="8000" b="1" dirty="0"/>
              <a:t>Secondo lei, la preparazione data dalle scuole, permetteva agli studenti di trovare opportunità lavorative?</a:t>
            </a:r>
            <a:endParaRPr lang="it-IT" sz="8000" dirty="0"/>
          </a:p>
          <a:p>
            <a:pPr marL="0" indent="0">
              <a:buNone/>
            </a:pPr>
            <a:r>
              <a:rPr lang="it-IT" sz="8000" dirty="0"/>
              <a:t>Mentre i Licei fornivano una conoscenza che necessitava un ulteriore approfondimento all’Università, gli Istituti tecnici davano una formazione pratica che permetteva di trovare un impiego immediatamente dopo il diploma.</a:t>
            </a:r>
          </a:p>
          <a:p>
            <a:pPr marL="0" indent="0">
              <a:buNone/>
            </a:pPr>
            <a:endParaRPr lang="it-IT" dirty="0"/>
          </a:p>
        </p:txBody>
      </p:sp>
    </p:spTree>
    <p:extLst>
      <p:ext uri="{BB962C8B-B14F-4D97-AF65-F5344CB8AC3E}">
        <p14:creationId xmlns:p14="http://schemas.microsoft.com/office/powerpoint/2010/main" val="2822971733"/>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53852" y="1628800"/>
            <a:ext cx="10297144" cy="4267200"/>
          </a:xfrm>
        </p:spPr>
        <p:txBody>
          <a:bodyPr>
            <a:noAutofit/>
          </a:bodyPr>
          <a:lstStyle/>
          <a:p>
            <a:pPr lvl="0"/>
            <a:r>
              <a:rPr lang="it-IT" sz="2000" b="1" dirty="0"/>
              <a:t>Lei prima ha menzionato la discriminazione in ambito scolastico tra maschi e femmine, era presente anche in ambito lavorativo?</a:t>
            </a:r>
            <a:endParaRPr lang="it-IT" sz="2000" dirty="0"/>
          </a:p>
          <a:p>
            <a:pPr marL="0" indent="0">
              <a:buNone/>
            </a:pPr>
            <a:r>
              <a:rPr lang="it-IT" sz="2000" dirty="0"/>
              <a:t>Erano presenti lavori prettamente maschili e altri solo femminili. </a:t>
            </a:r>
            <a:r>
              <a:rPr lang="it-IT" sz="2000" dirty="0" smtClean="0"/>
              <a:t>Io </a:t>
            </a:r>
            <a:r>
              <a:rPr lang="it-IT" sz="2000" dirty="0"/>
              <a:t>stesso avrei voluto diventare insegnante, ma era considerato un “mestiere da donna”. Infatti solo gli uomini fortemente determinati riuscivano a svolgere un lavoro definito femminile. Lo stesso vale per le donne, chi si impegnava in una carriere maschile, raggiungeva ottimi risultati e occupava posti di </a:t>
            </a:r>
            <a:r>
              <a:rPr lang="it-IT" sz="2000" dirty="0" smtClean="0"/>
              <a:t>alto </a:t>
            </a:r>
            <a:r>
              <a:rPr lang="it-IT" sz="2000" dirty="0"/>
              <a:t>livello. Inoltre vi era una discriminazione di classe, in quanto prevalentemente i figli della borghesia avevano la possibilità di andare al liceo.</a:t>
            </a:r>
          </a:p>
          <a:p>
            <a:pPr lvl="0"/>
            <a:r>
              <a:rPr lang="it-IT" sz="2000" b="1" dirty="0"/>
              <a:t>Quali erano le condizioni lavorative nella sua ditta?</a:t>
            </a:r>
            <a:endParaRPr lang="it-IT" sz="2000" dirty="0"/>
          </a:p>
          <a:p>
            <a:pPr marL="0" indent="0">
              <a:buNone/>
            </a:pPr>
            <a:r>
              <a:rPr lang="it-IT" sz="2000" dirty="0"/>
              <a:t>Essendo Ispettore Controllo Qualità, giravo per lo stabilimento. Durante un controllo nella zona da noi chiamata “Lazzaretto” (per via delle sostanze tossiche che venivano utilizzate), constatai che le condizioni lavorative erano pessime e le attrezzature non adatte. Infatti, dopo poco tempo arrivò all‘ azienda una multa di 1.5 miliardi di lire. Il sindacato riuscì a stipulare un accordo con il quale avrebbero potuto investire parte della somma in miglioramenti.</a:t>
            </a:r>
          </a:p>
          <a:p>
            <a:endParaRPr lang="it-IT" sz="2000" dirty="0"/>
          </a:p>
        </p:txBody>
      </p:sp>
    </p:spTree>
    <p:extLst>
      <p:ext uri="{BB962C8B-B14F-4D97-AF65-F5344CB8AC3E}">
        <p14:creationId xmlns:p14="http://schemas.microsoft.com/office/powerpoint/2010/main" val="604264769"/>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69876" y="764704"/>
            <a:ext cx="9289032" cy="490904"/>
          </a:xfrm>
          <a:prstGeom prst="rect">
            <a:avLst/>
          </a:prstGeom>
          <a:noFill/>
        </p:spPr>
        <p:txBody>
          <a:bodyPr wrap="square" rtlCol="0">
            <a:spAutoFit/>
          </a:bodyPr>
          <a:lstStyle/>
          <a:p>
            <a:pPr algn="ctr">
              <a:lnSpc>
                <a:spcPct val="90000"/>
              </a:lnSpc>
            </a:pPr>
            <a:r>
              <a:rPr lang="it-IT" sz="2800" dirty="0" smtClean="0">
                <a:solidFill>
                  <a:schemeClr val="accent1">
                    <a:lumMod val="60000"/>
                    <a:lumOff val="40000"/>
                  </a:schemeClr>
                </a:solidFill>
                <a:latin typeface="Lucida Calligraphy" panose="03010101010101010101" pitchFamily="66" charset="0"/>
              </a:rPr>
              <a:t>ALTRI POSSIBILI APPROFONDIMENTI</a:t>
            </a:r>
            <a:endParaRPr lang="it-IT" sz="2800" dirty="0">
              <a:solidFill>
                <a:schemeClr val="accent1">
                  <a:lumMod val="60000"/>
                  <a:lumOff val="40000"/>
                </a:schemeClr>
              </a:solidFill>
              <a:latin typeface="Lucida Calligraphy" panose="03010101010101010101" pitchFamily="66" charset="0"/>
            </a:endParaRPr>
          </a:p>
        </p:txBody>
      </p:sp>
      <p:sp>
        <p:nvSpPr>
          <p:cNvPr id="5" name="CasellaDiTesto 4"/>
          <p:cNvSpPr txBox="1"/>
          <p:nvPr/>
        </p:nvSpPr>
        <p:spPr>
          <a:xfrm>
            <a:off x="845347" y="2276872"/>
            <a:ext cx="11341329" cy="208672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it-IT" sz="2400" dirty="0" smtClean="0">
                <a:latin typeface="Lucida Calligraphy" panose="03010101010101010101" pitchFamily="66" charset="0"/>
              </a:rPr>
              <a:t>IDENTITA’ DEL FIDEJUSSORE</a:t>
            </a:r>
          </a:p>
          <a:p>
            <a:pPr marL="342900" indent="-342900">
              <a:lnSpc>
                <a:spcPct val="90000"/>
              </a:lnSpc>
              <a:buFont typeface="Arial" panose="020B0604020202020204" pitchFamily="34" charset="0"/>
              <a:buChar char="•"/>
            </a:pPr>
            <a:r>
              <a:rPr lang="it-IT" sz="2400" dirty="0" smtClean="0">
                <a:latin typeface="Lucida Calligraphy" panose="03010101010101010101" pitchFamily="66" charset="0"/>
              </a:rPr>
              <a:t>PRINCIPALI CAUSE DI MORTE DEI GENITORI</a:t>
            </a:r>
          </a:p>
          <a:p>
            <a:pPr marL="342900" indent="-342900">
              <a:lnSpc>
                <a:spcPct val="90000"/>
              </a:lnSpc>
              <a:buFont typeface="Arial" panose="020B0604020202020204" pitchFamily="34" charset="0"/>
              <a:buChar char="•"/>
            </a:pPr>
            <a:r>
              <a:rPr lang="it-IT" sz="2400" dirty="0" smtClean="0">
                <a:latin typeface="Lucida Calligraphy" panose="03010101010101010101" pitchFamily="66" charset="0"/>
              </a:rPr>
              <a:t>PRINCIPALI CAUSE DI ESPULSIONE</a:t>
            </a:r>
          </a:p>
          <a:p>
            <a:pPr>
              <a:lnSpc>
                <a:spcPct val="90000"/>
              </a:lnSpc>
            </a:pPr>
            <a:r>
              <a:rPr lang="it-IT" sz="2400" dirty="0" smtClean="0">
                <a:latin typeface="Lucida Calligraphy" panose="03010101010101010101" pitchFamily="66" charset="0"/>
              </a:rPr>
              <a:t>    DALL’ORFANOTROFIO</a:t>
            </a:r>
          </a:p>
          <a:p>
            <a:pPr marL="342900" indent="-342900">
              <a:lnSpc>
                <a:spcPct val="90000"/>
              </a:lnSpc>
              <a:buFont typeface="Arial" panose="020B0604020202020204" pitchFamily="34" charset="0"/>
              <a:buChar char="•"/>
            </a:pPr>
            <a:r>
              <a:rPr lang="it-IT" sz="2400" dirty="0" smtClean="0">
                <a:latin typeface="Lucida Calligraphy" panose="03010101010101010101" pitchFamily="66" charset="0"/>
              </a:rPr>
              <a:t>MEDIA DEI GUADAGNI FAMILIARI</a:t>
            </a:r>
          </a:p>
          <a:p>
            <a:pPr marL="342900" indent="-342900">
              <a:lnSpc>
                <a:spcPct val="90000"/>
              </a:lnSpc>
              <a:buFont typeface="Arial" panose="020B0604020202020204" pitchFamily="34" charset="0"/>
              <a:buChar char="•"/>
            </a:pPr>
            <a:endParaRPr lang="it-IT" sz="2400" dirty="0"/>
          </a:p>
        </p:txBody>
      </p:sp>
    </p:spTree>
    <p:extLst>
      <p:ext uri="{BB962C8B-B14F-4D97-AF65-F5344CB8AC3E}">
        <p14:creationId xmlns:p14="http://schemas.microsoft.com/office/powerpoint/2010/main" val="1343753547"/>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3932" y="1196752"/>
            <a:ext cx="6264696" cy="3416320"/>
          </a:xfrm>
          <a:prstGeom prst="rect">
            <a:avLst/>
          </a:prstGeom>
          <a:noFill/>
        </p:spPr>
        <p:txBody>
          <a:bodyPr wrap="square" rtlCol="0">
            <a:spAutoFit/>
          </a:bodyPr>
          <a:lstStyle/>
          <a:p>
            <a:pPr>
              <a:lnSpc>
                <a:spcPct val="90000"/>
              </a:lnSpc>
            </a:pPr>
            <a:r>
              <a:rPr lang="it-IT" sz="2400" dirty="0" smtClean="0">
                <a:latin typeface="Lucida Bright" pitchFamily="18" charset="0"/>
              </a:rPr>
              <a:t>Questo progetto è stato realizzato da:</a:t>
            </a:r>
          </a:p>
          <a:p>
            <a:pPr>
              <a:lnSpc>
                <a:spcPct val="90000"/>
              </a:lnSpc>
            </a:pPr>
            <a:endParaRPr lang="it-IT" sz="2400" dirty="0" smtClean="0">
              <a:latin typeface="Lucida Bright" pitchFamily="18" charset="0"/>
            </a:endParaRPr>
          </a:p>
          <a:p>
            <a:pPr>
              <a:lnSpc>
                <a:spcPct val="90000"/>
              </a:lnSpc>
              <a:buFont typeface="Arial" pitchFamily="34" charset="0"/>
              <a:buChar char="•"/>
            </a:pPr>
            <a:r>
              <a:rPr lang="it-IT" sz="2400" dirty="0" smtClean="0">
                <a:latin typeface="Lucida Bright" pitchFamily="18" charset="0"/>
              </a:rPr>
              <a:t>Andrea Laura </a:t>
            </a:r>
            <a:r>
              <a:rPr lang="it-IT" sz="2400" dirty="0" err="1" smtClean="0">
                <a:latin typeface="Lucida Bright" pitchFamily="18" charset="0"/>
              </a:rPr>
              <a:t>Dezi</a:t>
            </a:r>
            <a:endParaRPr lang="it-IT" sz="2400" dirty="0" smtClean="0">
              <a:latin typeface="Lucida Bright" pitchFamily="18" charset="0"/>
            </a:endParaRPr>
          </a:p>
          <a:p>
            <a:pPr>
              <a:lnSpc>
                <a:spcPct val="90000"/>
              </a:lnSpc>
              <a:buFont typeface="Arial" pitchFamily="34" charset="0"/>
              <a:buChar char="•"/>
            </a:pPr>
            <a:r>
              <a:rPr lang="it-IT" sz="2400" dirty="0" smtClean="0">
                <a:latin typeface="Lucida Bright" pitchFamily="18" charset="0"/>
              </a:rPr>
              <a:t>Martina Servino </a:t>
            </a:r>
          </a:p>
          <a:p>
            <a:pPr>
              <a:lnSpc>
                <a:spcPct val="90000"/>
              </a:lnSpc>
              <a:buFont typeface="Arial" pitchFamily="34" charset="0"/>
              <a:buChar char="•"/>
            </a:pPr>
            <a:r>
              <a:rPr lang="it-IT" sz="2400" dirty="0" smtClean="0">
                <a:latin typeface="Lucida Bright" pitchFamily="18" charset="0"/>
              </a:rPr>
              <a:t>Valentina </a:t>
            </a:r>
            <a:r>
              <a:rPr lang="it-IT" sz="2400" dirty="0" err="1" smtClean="0">
                <a:latin typeface="Lucida Bright" pitchFamily="18" charset="0"/>
              </a:rPr>
              <a:t>Impellizzeri</a:t>
            </a:r>
            <a:endParaRPr lang="it-IT" sz="2400" dirty="0" smtClean="0">
              <a:latin typeface="Lucida Bright" pitchFamily="18" charset="0"/>
            </a:endParaRPr>
          </a:p>
          <a:p>
            <a:pPr>
              <a:lnSpc>
                <a:spcPct val="90000"/>
              </a:lnSpc>
              <a:buFont typeface="Arial" pitchFamily="34" charset="0"/>
              <a:buChar char="•"/>
            </a:pPr>
            <a:r>
              <a:rPr lang="it-IT" sz="2400" dirty="0" smtClean="0">
                <a:latin typeface="Lucida Bright" pitchFamily="18" charset="0"/>
              </a:rPr>
              <a:t>Samuele Rinaldi</a:t>
            </a:r>
          </a:p>
          <a:p>
            <a:pPr>
              <a:lnSpc>
                <a:spcPct val="90000"/>
              </a:lnSpc>
              <a:buFont typeface="Arial" pitchFamily="34" charset="0"/>
              <a:buChar char="•"/>
            </a:pPr>
            <a:r>
              <a:rPr lang="it-IT" sz="2400" dirty="0" smtClean="0">
                <a:latin typeface="Lucida Bright" pitchFamily="18" charset="0"/>
              </a:rPr>
              <a:t>Marilena </a:t>
            </a:r>
            <a:r>
              <a:rPr lang="it-IT" sz="2400" dirty="0" err="1" smtClean="0">
                <a:latin typeface="Lucida Bright" pitchFamily="18" charset="0"/>
              </a:rPr>
              <a:t>Zhuka</a:t>
            </a:r>
            <a:endParaRPr lang="it-IT" sz="2400" dirty="0" smtClean="0">
              <a:latin typeface="Lucida Bright" pitchFamily="18" charset="0"/>
            </a:endParaRPr>
          </a:p>
          <a:p>
            <a:pPr>
              <a:lnSpc>
                <a:spcPct val="90000"/>
              </a:lnSpc>
              <a:buFont typeface="Arial" pitchFamily="34" charset="0"/>
              <a:buChar char="•"/>
            </a:pPr>
            <a:r>
              <a:rPr lang="it-IT" sz="2400" dirty="0" smtClean="0">
                <a:latin typeface="Lucida Bright" pitchFamily="18" charset="0"/>
              </a:rPr>
              <a:t>Francesca Fabiana Moschetti</a:t>
            </a:r>
            <a:endParaRPr lang="it-IT" sz="2400" dirty="0" smtClean="0">
              <a:latin typeface="Lucida Bright" pitchFamily="18" charset="0"/>
            </a:endParaRPr>
          </a:p>
          <a:p>
            <a:pPr>
              <a:lnSpc>
                <a:spcPct val="90000"/>
              </a:lnSpc>
              <a:buFont typeface="Arial" pitchFamily="34" charset="0"/>
              <a:buChar char="•"/>
            </a:pPr>
            <a:r>
              <a:rPr lang="it-IT" sz="2400" dirty="0" smtClean="0">
                <a:latin typeface="Lucida Bright" pitchFamily="18" charset="0"/>
              </a:rPr>
              <a:t>Veronica </a:t>
            </a:r>
            <a:r>
              <a:rPr lang="it-IT" sz="2400" dirty="0" err="1" smtClean="0">
                <a:latin typeface="Lucida Bright" pitchFamily="18" charset="0"/>
              </a:rPr>
              <a:t>Luisoni</a:t>
            </a:r>
            <a:endParaRPr lang="it-IT" sz="2400" dirty="0" smtClean="0">
              <a:latin typeface="Lucida Bright" pitchFamily="18" charset="0"/>
            </a:endParaRPr>
          </a:p>
          <a:p>
            <a:pPr>
              <a:lnSpc>
                <a:spcPct val="90000"/>
              </a:lnSpc>
              <a:buFont typeface="Arial" pitchFamily="34" charset="0"/>
              <a:buChar char="•"/>
            </a:pPr>
            <a:r>
              <a:rPr lang="it-IT" sz="2400" smtClean="0">
                <a:latin typeface="Lucida Bright" pitchFamily="18" charset="0"/>
              </a:rPr>
              <a:t>Sara Di Muraglia</a:t>
            </a:r>
            <a:endParaRPr lang="it-IT" sz="2400" dirty="0" smtClean="0">
              <a:latin typeface="Lucida Bright"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3818" y="500042"/>
            <a:ext cx="9143998" cy="1020762"/>
          </a:xfrm>
        </p:spPr>
        <p:txBody>
          <a:bodyPr>
            <a:normAutofit/>
          </a:bodyPr>
          <a:lstStyle/>
          <a:p>
            <a:r>
              <a:rPr lang="it-IT" sz="4400" b="1" dirty="0" smtClean="0">
                <a:solidFill>
                  <a:schemeClr val="accent1">
                    <a:lumMod val="60000"/>
                    <a:lumOff val="40000"/>
                  </a:schemeClr>
                </a:solidFill>
                <a:latin typeface="Lucida Calligraphy" pitchFamily="66" charset="0"/>
              </a:rPr>
              <a:t>… AD OGGI</a:t>
            </a:r>
            <a:endParaRPr lang="it-IT" sz="4400" dirty="0"/>
          </a:p>
        </p:txBody>
      </p:sp>
      <p:sp>
        <p:nvSpPr>
          <p:cNvPr id="3" name="Segnaposto contenuto 2"/>
          <p:cNvSpPr>
            <a:spLocks noGrp="1"/>
          </p:cNvSpPr>
          <p:nvPr>
            <p:ph idx="1"/>
          </p:nvPr>
        </p:nvSpPr>
        <p:spPr>
          <a:xfrm>
            <a:off x="1341884" y="1844824"/>
            <a:ext cx="9144000" cy="4267200"/>
          </a:xfrm>
        </p:spPr>
        <p:txBody>
          <a:bodyPr/>
          <a:lstStyle/>
          <a:p>
            <a:pPr algn="just">
              <a:buNone/>
            </a:pPr>
            <a:r>
              <a:rPr lang="it-IT" dirty="0" smtClean="0">
                <a:latin typeface="Lucida Calligraphy" pitchFamily="66" charset="0"/>
              </a:rPr>
              <a:t>   Dal dopoguerra a oggi Martinitt e Stelline hanno vissuto una enorme trasformazione. Negli anni Settanta sono nate, infatti, le comunità alloggio, ovvero dei piccoli gruppi di orfani che vivono in appartamenti di proprietà dell'Ente con i loro educatori quasi come in una vera famiglia. </a:t>
            </a:r>
            <a:br>
              <a:rPr lang="it-IT" dirty="0" smtClean="0">
                <a:latin typeface="Lucida Calligraphy" pitchFamily="66" charset="0"/>
              </a:rPr>
            </a:br>
            <a:endParaRPr lang="it-IT"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6760" y="428604"/>
            <a:ext cx="9143998" cy="1020762"/>
          </a:xfrm>
        </p:spPr>
        <p:txBody>
          <a:bodyPr>
            <a:normAutofit/>
          </a:bodyPr>
          <a:lstStyle/>
          <a:p>
            <a:r>
              <a:rPr lang="it-IT" sz="4000" dirty="0" smtClean="0">
                <a:solidFill>
                  <a:schemeClr val="accent1">
                    <a:lumMod val="60000"/>
                    <a:lumOff val="40000"/>
                  </a:schemeClr>
                </a:solidFill>
                <a:latin typeface="Lucida Calligraphy" pitchFamily="66" charset="0"/>
              </a:rPr>
              <a:t>REQUISITI DI AMMISSIONE</a:t>
            </a:r>
            <a:endParaRPr lang="it-IT" sz="4000" dirty="0">
              <a:solidFill>
                <a:schemeClr val="accent1">
                  <a:lumMod val="60000"/>
                  <a:lumOff val="40000"/>
                </a:schemeClr>
              </a:solidFill>
              <a:latin typeface="Lucida Calligraphy" pitchFamily="66" charset="0"/>
            </a:endParaRPr>
          </a:p>
        </p:txBody>
      </p:sp>
      <p:sp>
        <p:nvSpPr>
          <p:cNvPr id="3" name="Segnaposto contenuto 2"/>
          <p:cNvSpPr>
            <a:spLocks noGrp="1"/>
          </p:cNvSpPr>
          <p:nvPr>
            <p:ph idx="1"/>
          </p:nvPr>
        </p:nvSpPr>
        <p:spPr>
          <a:xfrm>
            <a:off x="1413892" y="1844824"/>
            <a:ext cx="9144000" cy="4267200"/>
          </a:xfrm>
        </p:spPr>
        <p:txBody>
          <a:bodyPr>
            <a:normAutofit/>
          </a:bodyPr>
          <a:lstStyle/>
          <a:p>
            <a:r>
              <a:rPr lang="it-IT" dirty="0" smtClean="0">
                <a:latin typeface="Lucida Calligraphy" pitchFamily="66" charset="0"/>
              </a:rPr>
              <a:t>I requisiti di ammissione al ricovero erano:</a:t>
            </a:r>
          </a:p>
          <a:p>
            <a:pPr marL="457200" indent="-457200">
              <a:buFont typeface="+mj-lt"/>
              <a:buAutoNum type="arabicPeriod"/>
            </a:pPr>
            <a:r>
              <a:rPr lang="it-IT" dirty="0" smtClean="0">
                <a:latin typeface="Lucida Calligraphy" pitchFamily="66" charset="0"/>
              </a:rPr>
              <a:t>Avere compiuto il settimo e non aver superato il decimo anno d’età;</a:t>
            </a:r>
          </a:p>
          <a:p>
            <a:pPr marL="457200" indent="-457200">
              <a:buFont typeface="+mj-lt"/>
              <a:buAutoNum type="arabicPeriod"/>
            </a:pPr>
            <a:r>
              <a:rPr lang="it-IT" dirty="0" smtClean="0">
                <a:latin typeface="Lucida Calligraphy" pitchFamily="66" charset="0"/>
              </a:rPr>
              <a:t>Essere miserabili</a:t>
            </a:r>
          </a:p>
          <a:p>
            <a:pPr marL="457200" indent="-457200">
              <a:buFont typeface="+mj-lt"/>
              <a:buAutoNum type="arabicPeriod"/>
            </a:pPr>
            <a:r>
              <a:rPr lang="it-IT" dirty="0" smtClean="0">
                <a:latin typeface="Lucida Calligraphy" pitchFamily="66" charset="0"/>
              </a:rPr>
              <a:t>Essere orfani dei genitori o almeno del padre</a:t>
            </a:r>
          </a:p>
          <a:p>
            <a:pPr marL="457200" indent="-457200">
              <a:buFont typeface="+mj-lt"/>
              <a:buAutoNum type="arabicPeriod"/>
            </a:pPr>
            <a:r>
              <a:rPr lang="it-IT" dirty="0" smtClean="0">
                <a:latin typeface="Lucida Calligraphy" pitchFamily="66" charset="0"/>
              </a:rPr>
              <a:t>Essere vaccinati </a:t>
            </a:r>
          </a:p>
          <a:p>
            <a:pPr marL="457200" indent="-457200">
              <a:buFont typeface="+mj-lt"/>
              <a:buAutoNum type="arabicPeriod"/>
            </a:pPr>
            <a:r>
              <a:rPr lang="it-IT" dirty="0" smtClean="0">
                <a:latin typeface="Lucida Calligraphy" pitchFamily="66" charset="0"/>
              </a:rPr>
              <a:t>Essere di sana e robusta costituzione fisica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3000"/>
                            </p:stCondLst>
                            <p:childTnLst>
                              <p:par>
                                <p:cTn id="12" presetID="47"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4000"/>
                            </p:stCondLst>
                            <p:childTnLst>
                              <p:par>
                                <p:cTn id="18" presetID="47"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0"/>
                            </p:stCondLst>
                            <p:childTnLst>
                              <p:par>
                                <p:cTn id="24" presetID="47"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6000"/>
                            </p:stCondLst>
                            <p:childTnLst>
                              <p:par>
                                <p:cTn id="30" presetID="47"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7000"/>
                            </p:stCondLst>
                            <p:childTnLst>
                              <p:par>
                                <p:cTn id="36" presetID="47"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8000"/>
                            </p:stCondLst>
                            <p:childTnLst>
                              <p:par>
                                <p:cTn id="42" presetID="47" presetClass="entr" presetSubtype="0"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20170629_102405.jpg"/>
          <p:cNvPicPr>
            <a:picLocks noChangeAspect="1"/>
          </p:cNvPicPr>
          <p:nvPr/>
        </p:nvPicPr>
        <p:blipFill>
          <a:blip r:embed="rId2" cstate="print"/>
          <a:srcRect l="18035" b="3114"/>
          <a:stretch>
            <a:fillRect/>
          </a:stretch>
        </p:blipFill>
        <p:spPr>
          <a:xfrm>
            <a:off x="8758708" y="1628800"/>
            <a:ext cx="3026284" cy="4464496"/>
          </a:xfrm>
          <a:prstGeom prst="rect">
            <a:avLst/>
          </a:prstGeom>
        </p:spPr>
      </p:pic>
      <p:sp>
        <p:nvSpPr>
          <p:cNvPr id="2" name="Titolo 1"/>
          <p:cNvSpPr>
            <a:spLocks noGrp="1"/>
          </p:cNvSpPr>
          <p:nvPr>
            <p:ph type="title"/>
          </p:nvPr>
        </p:nvSpPr>
        <p:spPr>
          <a:xfrm>
            <a:off x="1808132" y="428604"/>
            <a:ext cx="9143998" cy="1020762"/>
          </a:xfrm>
        </p:spPr>
        <p:txBody>
          <a:bodyPr>
            <a:normAutofit/>
          </a:bodyPr>
          <a:lstStyle/>
          <a:p>
            <a:pPr algn="ctr"/>
            <a:r>
              <a:rPr lang="it-IT" sz="4000" b="1" dirty="0" smtClean="0">
                <a:solidFill>
                  <a:schemeClr val="accent1">
                    <a:lumMod val="60000"/>
                    <a:lumOff val="40000"/>
                  </a:schemeClr>
                </a:solidFill>
                <a:latin typeface="Lucida Calligraphy" pitchFamily="66" charset="0"/>
              </a:rPr>
              <a:t>LO STILE DEI MARTINITT</a:t>
            </a:r>
            <a:endParaRPr lang="it-IT" sz="4000" b="1" dirty="0">
              <a:solidFill>
                <a:schemeClr val="accent1">
                  <a:lumMod val="60000"/>
                  <a:lumOff val="40000"/>
                </a:schemeClr>
              </a:solidFill>
              <a:latin typeface="Lucida Calligraphy" pitchFamily="66" charset="0"/>
            </a:endParaRPr>
          </a:p>
        </p:txBody>
      </p:sp>
      <p:sp>
        <p:nvSpPr>
          <p:cNvPr id="3" name="Segnaposto contenuto 2"/>
          <p:cNvSpPr>
            <a:spLocks noGrp="1"/>
          </p:cNvSpPr>
          <p:nvPr>
            <p:ph idx="1"/>
          </p:nvPr>
        </p:nvSpPr>
        <p:spPr>
          <a:xfrm>
            <a:off x="307934" y="1714488"/>
            <a:ext cx="8286808" cy="4824536"/>
          </a:xfrm>
        </p:spPr>
        <p:txBody>
          <a:bodyPr>
            <a:normAutofit/>
          </a:bodyPr>
          <a:lstStyle/>
          <a:p>
            <a:pPr>
              <a:buNone/>
            </a:pPr>
            <a:r>
              <a:rPr lang="it-IT" dirty="0" smtClean="0">
                <a:latin typeface="Lucida Calligraphy" pitchFamily="66" charset="0"/>
              </a:rPr>
              <a:t>La divisa dei Martinitt dell’’800 era composta da: </a:t>
            </a:r>
          </a:p>
          <a:p>
            <a:pPr algn="just"/>
            <a:r>
              <a:rPr lang="it-IT" dirty="0" smtClean="0">
                <a:latin typeface="Lucida Calligraphy" pitchFamily="66" charset="0"/>
              </a:rPr>
              <a:t> pantaloni di panno con striscia rossa lungo tutto il fianco</a:t>
            </a:r>
          </a:p>
          <a:p>
            <a:pPr algn="just"/>
            <a:r>
              <a:rPr lang="it-IT" dirty="0" smtClean="0">
                <a:latin typeface="Lucida Calligraphy" pitchFamily="66" charset="0"/>
              </a:rPr>
              <a:t>una camiciola</a:t>
            </a:r>
          </a:p>
          <a:p>
            <a:pPr algn="just"/>
            <a:r>
              <a:rPr lang="it-IT" dirty="0" smtClean="0">
                <a:latin typeface="Lucida Calligraphy" pitchFamily="66" charset="0"/>
              </a:rPr>
              <a:t>un cravattino rosso</a:t>
            </a:r>
          </a:p>
          <a:p>
            <a:pPr algn="just"/>
            <a:r>
              <a:rPr lang="it-IT" dirty="0" smtClean="0">
                <a:latin typeface="Lucida Calligraphy" pitchFamily="66" charset="0"/>
              </a:rPr>
              <a:t>calze</a:t>
            </a:r>
          </a:p>
          <a:p>
            <a:pPr algn="just"/>
            <a:r>
              <a:rPr lang="it-IT" dirty="0" smtClean="0">
                <a:latin typeface="Lucida Calligraphy" pitchFamily="66" charset="0"/>
              </a:rPr>
              <a:t>un paltoncino</a:t>
            </a:r>
          </a:p>
          <a:p>
            <a:pPr algn="just"/>
            <a:r>
              <a:rPr lang="it-IT" dirty="0" smtClean="0">
                <a:latin typeface="Lucida Calligraphy" pitchFamily="66" charset="0"/>
              </a:rPr>
              <a:t>un berretto con visiera, su cui figurava uno stemma e il numero di matricola usato come segno di riconoscimento</a:t>
            </a:r>
            <a:endParaRPr lang="it-IT" dirty="0">
              <a:latin typeface="Lucida Calligraphy"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8" presetClass="entr" presetSubtype="0" ac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58" presetClass="entr" presetSubtype="0" accel="10000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5" dur="1000"/>
                                        <p:tgtEl>
                                          <p:spTgt spid="3">
                                            <p:txEl>
                                              <p:pRg st="1" end="1"/>
                                            </p:txEl>
                                          </p:spTgt>
                                        </p:tgtEl>
                                      </p:cBhvr>
                                    </p:animEffect>
                                  </p:childTnLst>
                                </p:cTn>
                              </p:par>
                            </p:childTnLst>
                          </p:cTn>
                        </p:par>
                        <p:par>
                          <p:cTn id="26" fill="hold">
                            <p:stCondLst>
                              <p:cond delay="3000"/>
                            </p:stCondLst>
                            <p:childTnLst>
                              <p:par>
                                <p:cTn id="27" presetID="58" presetClass="entr" presetSubtype="0" accel="10000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3" dur="1000"/>
                                        <p:tgtEl>
                                          <p:spTgt spid="3">
                                            <p:txEl>
                                              <p:pRg st="2" end="2"/>
                                            </p:txEl>
                                          </p:spTgt>
                                        </p:tgtEl>
                                      </p:cBhvr>
                                    </p:animEffect>
                                  </p:childTnLst>
                                </p:cTn>
                              </p:par>
                            </p:childTnLst>
                          </p:cTn>
                        </p:par>
                        <p:par>
                          <p:cTn id="34" fill="hold">
                            <p:stCondLst>
                              <p:cond delay="4000"/>
                            </p:stCondLst>
                            <p:childTnLst>
                              <p:par>
                                <p:cTn id="35" presetID="58" presetClass="entr" presetSubtype="0" accel="10000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8" dur="1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1" dur="1000"/>
                                        <p:tgtEl>
                                          <p:spTgt spid="3">
                                            <p:txEl>
                                              <p:pRg st="3" end="3"/>
                                            </p:txEl>
                                          </p:spTgt>
                                        </p:tgtEl>
                                      </p:cBhvr>
                                    </p:animEffect>
                                  </p:childTnLst>
                                </p:cTn>
                              </p:par>
                            </p:childTnLst>
                          </p:cTn>
                        </p:par>
                        <p:par>
                          <p:cTn id="42" fill="hold">
                            <p:stCondLst>
                              <p:cond delay="5000"/>
                            </p:stCondLst>
                            <p:childTnLst>
                              <p:par>
                                <p:cTn id="43" presetID="58" presetClass="entr" presetSubtype="0" accel="100000" fill="hold" grpId="0" nodeType="after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6" dur="1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9" dur="1000"/>
                                        <p:tgtEl>
                                          <p:spTgt spid="3">
                                            <p:txEl>
                                              <p:pRg st="4" end="4"/>
                                            </p:txEl>
                                          </p:spTgt>
                                        </p:tgtEl>
                                      </p:cBhvr>
                                    </p:animEffect>
                                  </p:childTnLst>
                                </p:cTn>
                              </p:par>
                            </p:childTnLst>
                          </p:cTn>
                        </p:par>
                        <p:par>
                          <p:cTn id="50" fill="hold">
                            <p:stCondLst>
                              <p:cond delay="6000"/>
                            </p:stCondLst>
                            <p:childTnLst>
                              <p:par>
                                <p:cTn id="51" presetID="58" presetClass="entr" presetSubtype="0" accel="100000" fill="hold" grpId="0" nodeType="after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10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54" dur="10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7" dur="1000"/>
                                        <p:tgtEl>
                                          <p:spTgt spid="3">
                                            <p:txEl>
                                              <p:pRg st="5" end="5"/>
                                            </p:txEl>
                                          </p:spTgt>
                                        </p:tgtEl>
                                      </p:cBhvr>
                                    </p:animEffect>
                                  </p:childTnLst>
                                </p:cTn>
                              </p:par>
                            </p:childTnLst>
                          </p:cTn>
                        </p:par>
                        <p:par>
                          <p:cTn id="58" fill="hold">
                            <p:stCondLst>
                              <p:cond delay="7000"/>
                            </p:stCondLst>
                            <p:childTnLst>
                              <p:par>
                                <p:cTn id="59" presetID="58" presetClass="entr" presetSubtype="0" accel="100000" fill="hold" grpId="0" nodeType="after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62" dur="10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65" dur="1000"/>
                                        <p:tgtEl>
                                          <p:spTgt spid="3">
                                            <p:txEl>
                                              <p:pRg st="6" end="6"/>
                                            </p:txEl>
                                          </p:spTgt>
                                        </p:tgtEl>
                                      </p:cBhvr>
                                    </p:animEffect>
                                  </p:childTnLst>
                                </p:cTn>
                              </p:par>
                            </p:childTnLst>
                          </p:cTn>
                        </p:par>
                        <p:par>
                          <p:cTn id="66" fill="hold">
                            <p:stCondLst>
                              <p:cond delay="8000"/>
                            </p:stCondLst>
                            <p:childTnLst>
                              <p:par>
                                <p:cTn id="67" presetID="23" presetClass="entr" presetSubtype="16"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36760" y="214290"/>
            <a:ext cx="8208912" cy="1103379"/>
          </a:xfrm>
          <a:prstGeom prst="rect">
            <a:avLst/>
          </a:prstGeom>
          <a:noFill/>
        </p:spPr>
        <p:txBody>
          <a:bodyPr wrap="square" rtlCol="0">
            <a:spAutoFit/>
          </a:bodyPr>
          <a:lstStyle/>
          <a:p>
            <a:pPr algn="ctr">
              <a:lnSpc>
                <a:spcPct val="90000"/>
              </a:lnSpc>
            </a:pPr>
            <a:r>
              <a:rPr lang="it-IT" sz="3600" dirty="0" smtClean="0">
                <a:solidFill>
                  <a:schemeClr val="accent1">
                    <a:lumMod val="60000"/>
                    <a:lumOff val="40000"/>
                  </a:schemeClr>
                </a:solidFill>
                <a:latin typeface="Lucida Calligraphy" pitchFamily="66" charset="0"/>
              </a:rPr>
              <a:t>IL RUOLO DEI MARTINITT DURANTE IL RISORGIMENTO</a:t>
            </a:r>
            <a:endParaRPr lang="it-IT" sz="3600" dirty="0">
              <a:solidFill>
                <a:schemeClr val="accent1">
                  <a:lumMod val="60000"/>
                  <a:lumOff val="40000"/>
                </a:schemeClr>
              </a:solidFill>
              <a:latin typeface="Lucida Calligraphy" pitchFamily="66" charset="0"/>
            </a:endParaRPr>
          </a:p>
        </p:txBody>
      </p:sp>
      <p:sp>
        <p:nvSpPr>
          <p:cNvPr id="5" name="Rettangolo 4"/>
          <p:cNvSpPr/>
          <p:nvPr/>
        </p:nvSpPr>
        <p:spPr>
          <a:xfrm>
            <a:off x="1413892" y="1844824"/>
            <a:ext cx="9793088" cy="4093428"/>
          </a:xfrm>
          <a:prstGeom prst="rect">
            <a:avLst/>
          </a:prstGeom>
        </p:spPr>
        <p:txBody>
          <a:bodyPr wrap="square">
            <a:spAutoFit/>
          </a:bodyPr>
          <a:lstStyle/>
          <a:p>
            <a:r>
              <a:rPr lang="it-IT" sz="2000" dirty="0" smtClean="0">
                <a:latin typeface="Lucida Calligraphy" pitchFamily="66" charset="0"/>
              </a:rPr>
              <a:t>Parlando di quei ragazzi, non si può non ricordare la loro eroica partecipazione, come staffette da una barricata all’altra, nelle Cinque Giornate di Milano  (18-22 Marzo 1848). La leggenda narra che l’idea di utilizzarli come portaordini e messaggeri nelle Cinque Giornate venne a Enrico </a:t>
            </a:r>
            <a:r>
              <a:rPr lang="it-IT" sz="2000" dirty="0" err="1" smtClean="0">
                <a:latin typeface="Lucida Calligraphy" pitchFamily="66" charset="0"/>
              </a:rPr>
              <a:t>Cernuschi</a:t>
            </a:r>
            <a:r>
              <a:rPr lang="it-IT" sz="2000" dirty="0" smtClean="0">
                <a:latin typeface="Lucida Calligraphy" pitchFamily="66" charset="0"/>
              </a:rPr>
              <a:t>. </a:t>
            </a:r>
          </a:p>
          <a:p>
            <a:r>
              <a:rPr lang="it-IT" sz="2000" dirty="0" smtClean="0">
                <a:latin typeface="Lucida Calligraphy" pitchFamily="66" charset="0"/>
              </a:rPr>
              <a:t>Quelle giornate li videro, dunque, impegnati sulle barricate, prendendo persino parte attiva, negli ultimi due giorni, ad alcuni scontri, mentre altri attendevano al servizio di ambulanza e alla cura dei feriti di guerra presso l’infermeria dell’orfanotrofio. </a:t>
            </a:r>
          </a:p>
          <a:p>
            <a:r>
              <a:rPr lang="it-IT" sz="2000" dirty="0" smtClean="0">
                <a:latin typeface="Lucida Calligraphy" pitchFamily="66" charset="0"/>
              </a:rPr>
              <a:t>In realtà tutto ciò parrebbe essere solo un esagerazione della tradizione orale, poiché non ci sono documenti a testimonianza di questo avvenimento. </a:t>
            </a:r>
          </a:p>
          <a:p>
            <a:r>
              <a:rPr lang="it-IT" sz="2000" dirty="0" smtClean="0">
                <a:latin typeface="Lucida Calligraphy" pitchFamily="66" charset="0"/>
              </a:rPr>
              <a:t>Si possono solamente trovare documenti successivi al 23 Marzo 1848. </a:t>
            </a:r>
            <a:endParaRPr lang="it-IT" sz="2000" dirty="0">
              <a:latin typeface="Lucida Calligraphy"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245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1214921" y="928670"/>
            <a:ext cx="10973904" cy="519373"/>
          </a:xfrm>
          <a:prstGeom prst="rect">
            <a:avLst/>
          </a:prstGeom>
          <a:noFill/>
        </p:spPr>
        <p:txBody>
          <a:bodyPr wrap="square" rtlCol="0">
            <a:spAutoFit/>
          </a:bodyPr>
          <a:lstStyle/>
          <a:p>
            <a:pPr>
              <a:lnSpc>
                <a:spcPct val="90000"/>
              </a:lnSpc>
            </a:pPr>
            <a:r>
              <a:rPr lang="it-IT" sz="3000" b="1" dirty="0" smtClean="0">
                <a:solidFill>
                  <a:schemeClr val="accent1">
                    <a:lumMod val="60000"/>
                    <a:lumOff val="40000"/>
                  </a:schemeClr>
                </a:solidFill>
                <a:latin typeface="Lucida Calligraphy" pitchFamily="66" charset="0"/>
              </a:rPr>
              <a:t>I MARTINITT: DALLA POVERTÀ ALLA FAMA</a:t>
            </a:r>
            <a:endParaRPr lang="it-IT" sz="3000" b="1" dirty="0">
              <a:solidFill>
                <a:schemeClr val="accent1">
                  <a:lumMod val="60000"/>
                  <a:lumOff val="40000"/>
                </a:schemeClr>
              </a:solidFill>
              <a:latin typeface="Lucida Calligraphy" pitchFamily="66" charset="0"/>
            </a:endParaRPr>
          </a:p>
        </p:txBody>
      </p:sp>
      <p:sp>
        <p:nvSpPr>
          <p:cNvPr id="10" name="Rettangolo 9"/>
          <p:cNvSpPr/>
          <p:nvPr/>
        </p:nvSpPr>
        <p:spPr>
          <a:xfrm>
            <a:off x="333772" y="2610683"/>
            <a:ext cx="5328592" cy="4339650"/>
          </a:xfrm>
          <a:prstGeom prst="rect">
            <a:avLst/>
          </a:prstGeom>
        </p:spPr>
        <p:txBody>
          <a:bodyPr wrap="square">
            <a:spAutoFit/>
          </a:bodyPr>
          <a:lstStyle/>
          <a:p>
            <a:r>
              <a:rPr lang="it-IT" sz="2400" dirty="0" smtClean="0">
                <a:solidFill>
                  <a:schemeClr val="accent1">
                    <a:lumMod val="60000"/>
                    <a:lumOff val="40000"/>
                  </a:schemeClr>
                </a:solidFill>
                <a:latin typeface="Lucida Calligraphy" pitchFamily="66" charset="0"/>
              </a:rPr>
              <a:t>EDOARDO BIANCHI</a:t>
            </a: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solidFill>
                <a:schemeClr val="accent1">
                  <a:lumMod val="60000"/>
                  <a:lumOff val="40000"/>
                </a:schemeClr>
              </a:solidFill>
              <a:latin typeface="Lucida Calligraphy" pitchFamily="66" charset="0"/>
            </a:endParaRPr>
          </a:p>
          <a:p>
            <a:endParaRPr lang="it-IT" dirty="0" smtClean="0">
              <a:latin typeface="Lucida Calligraphy" pitchFamily="66" charset="0"/>
            </a:endParaRPr>
          </a:p>
        </p:txBody>
      </p:sp>
      <p:sp>
        <p:nvSpPr>
          <p:cNvPr id="11" name="CasellaDiTesto 10"/>
          <p:cNvSpPr txBox="1"/>
          <p:nvPr/>
        </p:nvSpPr>
        <p:spPr>
          <a:xfrm>
            <a:off x="765820" y="1735213"/>
            <a:ext cx="10998961" cy="646331"/>
          </a:xfrm>
          <a:prstGeom prst="rect">
            <a:avLst/>
          </a:prstGeom>
          <a:noFill/>
        </p:spPr>
        <p:txBody>
          <a:bodyPr wrap="square" rtlCol="0">
            <a:spAutoFit/>
          </a:bodyPr>
          <a:lstStyle/>
          <a:p>
            <a:pPr>
              <a:lnSpc>
                <a:spcPct val="90000"/>
              </a:lnSpc>
            </a:pPr>
            <a:r>
              <a:rPr lang="it-IT" sz="2000" dirty="0" smtClean="0">
                <a:latin typeface="Lucida Calligraphy" pitchFamily="66" charset="0"/>
              </a:rPr>
              <a:t>Alcuni Martinitt grazie al lavoro appreso all’interno dell’orfanotrofio riuscirono a riscattarsi, trovando la propria strada e facendo molto successo.</a:t>
            </a:r>
            <a:endParaRPr lang="it-IT" sz="2000" dirty="0">
              <a:latin typeface="Lucida Calligraphy" pitchFamily="66" charset="0"/>
            </a:endParaRPr>
          </a:p>
        </p:txBody>
      </p:sp>
      <p:sp>
        <p:nvSpPr>
          <p:cNvPr id="12" name="Rettangolo 11"/>
          <p:cNvSpPr/>
          <p:nvPr/>
        </p:nvSpPr>
        <p:spPr>
          <a:xfrm>
            <a:off x="261764" y="3068960"/>
            <a:ext cx="6768752" cy="3477875"/>
          </a:xfrm>
          <a:prstGeom prst="rect">
            <a:avLst/>
          </a:prstGeom>
        </p:spPr>
        <p:txBody>
          <a:bodyPr wrap="square">
            <a:spAutoFit/>
          </a:bodyPr>
          <a:lstStyle/>
          <a:p>
            <a:r>
              <a:rPr lang="it-IT" sz="2000" dirty="0" smtClean="0">
                <a:latin typeface="Lucida Calligraphy" pitchFamily="66" charset="0"/>
              </a:rPr>
              <a:t>A sette anni fu accolto nel collegio dei Martinitt, dove venne a conoscenza della meccanica apprendendone i primi rudimenti.</a:t>
            </a:r>
          </a:p>
          <a:p>
            <a:r>
              <a:rPr lang="it-IT" sz="2000" dirty="0" smtClean="0">
                <a:latin typeface="Lucida Calligraphy" pitchFamily="66" charset="0"/>
              </a:rPr>
              <a:t>Nel 1885 riuscì a impiantare una piccola officina meccanica nel centro storico di Milano, nella quale iniziò l'attività di riparatore e di costruttore di biciclette.</a:t>
            </a:r>
          </a:p>
          <a:p>
            <a:r>
              <a:rPr lang="it-IT" sz="2000" dirty="0" smtClean="0">
                <a:latin typeface="Lucida Calligraphy" pitchFamily="66" charset="0"/>
              </a:rPr>
              <a:t>Dotato di grande genio meccanico rinnovò profondamente la concezione e la realizzazione dei velocipedi, creando così la prima bicicletta moderna.</a:t>
            </a:r>
            <a:endParaRPr lang="it-IT" sz="2000" dirty="0">
              <a:latin typeface="Lucida Calligraphy" pitchFamily="66" charset="0"/>
            </a:endParaRPr>
          </a:p>
        </p:txBody>
      </p:sp>
      <p:pic>
        <p:nvPicPr>
          <p:cNvPr id="18434" name="Picture 2" descr="Risultati immagini per edoardo bianchi martinitt"/>
          <p:cNvPicPr>
            <a:picLocks noChangeAspect="1" noChangeArrowheads="1"/>
          </p:cNvPicPr>
          <p:nvPr/>
        </p:nvPicPr>
        <p:blipFill>
          <a:blip r:embed="rId3" cstate="print"/>
          <a:srcRect/>
          <a:stretch>
            <a:fillRect/>
          </a:stretch>
        </p:blipFill>
        <p:spPr bwMode="auto">
          <a:xfrm>
            <a:off x="7318548" y="2852936"/>
            <a:ext cx="4086193" cy="2952328"/>
          </a:xfrm>
          <a:prstGeom prst="rect">
            <a:avLst/>
          </a:prstGeom>
          <a:noFill/>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18434"/>
                                        </p:tgtEl>
                                        <p:attrNameLst>
                                          <p:attrName>style.visibility</p:attrName>
                                        </p:attrNameLst>
                                      </p:cBhvr>
                                      <p:to>
                                        <p:strVal val="visible"/>
                                      </p:to>
                                    </p:set>
                                    <p:animEffect transition="in" filter="fade">
                                      <p:cBhvr>
                                        <p:cTn id="31" dur="1000"/>
                                        <p:tgtEl>
                                          <p:spTgt spid="18434"/>
                                        </p:tgtEl>
                                      </p:cBhvr>
                                    </p:animEffect>
                                    <p:anim calcmode="lin" valueType="num">
                                      <p:cBhvr>
                                        <p:cTn id="32" dur="1000" fill="hold"/>
                                        <p:tgtEl>
                                          <p:spTgt spid="18434"/>
                                        </p:tgtEl>
                                        <p:attrNameLst>
                                          <p:attrName>ppt_x</p:attrName>
                                        </p:attrNameLst>
                                      </p:cBhvr>
                                      <p:tavLst>
                                        <p:tav tm="0">
                                          <p:val>
                                            <p:strVal val="#ppt_x"/>
                                          </p:val>
                                        </p:tav>
                                        <p:tav tm="100000">
                                          <p:val>
                                            <p:strVal val="#ppt_x"/>
                                          </p:val>
                                        </p:tav>
                                      </p:tavLst>
                                    </p:anim>
                                    <p:anim calcmode="lin" valueType="num">
                                      <p:cBhvr>
                                        <p:cTn id="33"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noGrp="1"/>
          </p:cNvSpPr>
          <p:nvPr>
            <p:ph type="title"/>
          </p:nvPr>
        </p:nvSpPr>
        <p:spPr>
          <a:xfrm>
            <a:off x="646502" y="928670"/>
            <a:ext cx="11377264" cy="535531"/>
          </a:xfrm>
          <a:prstGeom prst="rect">
            <a:avLst/>
          </a:prstGeom>
          <a:noFill/>
        </p:spPr>
        <p:txBody>
          <a:bodyPr wrap="square" rtlCol="0">
            <a:spAutoFit/>
          </a:bodyPr>
          <a:lstStyle/>
          <a:p>
            <a:pPr>
              <a:lnSpc>
                <a:spcPct val="90000"/>
              </a:lnSpc>
            </a:pPr>
            <a:r>
              <a:rPr lang="it-IT" sz="3200" dirty="0" smtClean="0">
                <a:solidFill>
                  <a:schemeClr val="accent1">
                    <a:lumMod val="60000"/>
                    <a:lumOff val="40000"/>
                  </a:schemeClr>
                </a:solidFill>
                <a:latin typeface="Lucida Calligraphy" pitchFamily="66" charset="0"/>
              </a:rPr>
              <a:t>LAVORI MASCHILI PIÙ FREQUENTI NEL 1800</a:t>
            </a:r>
            <a:endParaRPr lang="it-IT" sz="3200" dirty="0">
              <a:solidFill>
                <a:schemeClr val="accent1">
                  <a:lumMod val="60000"/>
                  <a:lumOff val="40000"/>
                </a:schemeClr>
              </a:solidFill>
              <a:latin typeface="Lucida Calligraphy" pitchFamily="66" charset="0"/>
            </a:endParaRPr>
          </a:p>
        </p:txBody>
      </p:sp>
      <p:sp>
        <p:nvSpPr>
          <p:cNvPr id="5" name="CasellaDiTesto 4"/>
          <p:cNvSpPr txBox="1"/>
          <p:nvPr/>
        </p:nvSpPr>
        <p:spPr>
          <a:xfrm>
            <a:off x="6958508" y="2924944"/>
            <a:ext cx="2880320" cy="291618"/>
          </a:xfrm>
          <a:prstGeom prst="rect">
            <a:avLst/>
          </a:prstGeom>
          <a:noFill/>
        </p:spPr>
        <p:txBody>
          <a:bodyPr wrap="square" rtlCol="0">
            <a:spAutoFit/>
          </a:bodyPr>
          <a:lstStyle/>
          <a:p>
            <a:pPr>
              <a:lnSpc>
                <a:spcPct val="90000"/>
              </a:lnSpc>
            </a:pPr>
            <a:r>
              <a:rPr lang="it-IT" sz="1400" dirty="0" smtClean="0">
                <a:latin typeface="Arial" panose="020B0604020202020204" pitchFamily="34" charset="0"/>
                <a:cs typeface="Arial" panose="020B0604020202020204" pitchFamily="34" charset="0"/>
              </a:rPr>
              <a:t>Campione</a:t>
            </a:r>
            <a:r>
              <a:rPr lang="it-IT" sz="1400" dirty="0" smtClean="0">
                <a:latin typeface="Lucida Calligraphy" panose="03010101010101010101" pitchFamily="66" charset="0"/>
              </a:rPr>
              <a:t> </a:t>
            </a:r>
            <a:r>
              <a:rPr lang="it-IT" sz="1400" dirty="0" smtClean="0">
                <a:latin typeface="Arial" panose="020B0604020202020204" pitchFamily="34" charset="0"/>
                <a:cs typeface="Arial" panose="020B0604020202020204" pitchFamily="34" charset="0"/>
              </a:rPr>
              <a:t>analizzato 28</a:t>
            </a:r>
            <a:endParaRPr lang="it-IT" sz="1400" dirty="0">
              <a:latin typeface="Arial" panose="020B0604020202020204" pitchFamily="34" charset="0"/>
              <a:cs typeface="Arial" panose="020B0604020202020204" pitchFamily="34" charset="0"/>
            </a:endParaRPr>
          </a:p>
        </p:txBody>
      </p:sp>
      <p:graphicFrame>
        <p:nvGraphicFramePr>
          <p:cNvPr id="6" name="Grafico 5"/>
          <p:cNvGraphicFramePr/>
          <p:nvPr/>
        </p:nvGraphicFramePr>
        <p:xfrm>
          <a:off x="2022446" y="1857364"/>
          <a:ext cx="7786726" cy="4514872"/>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p:cNvSpPr txBox="1"/>
          <p:nvPr/>
        </p:nvSpPr>
        <p:spPr>
          <a:xfrm>
            <a:off x="3522644" y="1643050"/>
            <a:ext cx="5715040" cy="369332"/>
          </a:xfrm>
          <a:prstGeom prst="rect">
            <a:avLst/>
          </a:prstGeom>
          <a:noFill/>
        </p:spPr>
        <p:txBody>
          <a:bodyPr wrap="square" rtlCol="0">
            <a:spAutoFit/>
          </a:bodyPr>
          <a:lstStyle/>
          <a:p>
            <a:pPr>
              <a:lnSpc>
                <a:spcPct val="90000"/>
              </a:lnSpc>
            </a:pPr>
            <a:r>
              <a:rPr lang="it-IT" sz="2000" dirty="0" smtClean="0">
                <a:latin typeface="Lucida Calligraphy" pitchFamily="66" charset="0"/>
                <a:cs typeface="Arial" pitchFamily="34" charset="0"/>
              </a:rPr>
              <a:t>Grafico dei lavori degli orfani</a:t>
            </a:r>
            <a:endParaRPr lang="it-IT" sz="2000" dirty="0">
              <a:latin typeface="Lucida Calligraphy" pitchFamily="66" charset="0"/>
              <a:cs typeface="Arial" pitchFamily="34" charset="0"/>
            </a:endParaRPr>
          </a:p>
        </p:txBody>
      </p:sp>
    </p:spTree>
    <p:extLst>
      <p:ext uri="{BB962C8B-B14F-4D97-AF65-F5344CB8AC3E}">
        <p14:creationId xmlns:p14="http://schemas.microsoft.com/office/powerpoint/2010/main" val="33374842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5165718" y="2714620"/>
          <a:ext cx="1570573" cy="285752"/>
        </p:xfrm>
        <a:graphic>
          <a:graphicData uri="http://schemas.openxmlformats.org/drawingml/2006/table">
            <a:tbl>
              <a:tblPr/>
              <a:tblGrid>
                <a:gridCol w="1570573">
                  <a:extLst>
                    <a:ext uri="{9D8B030D-6E8A-4147-A177-3AD203B41FA5}">
                      <a16:colId xmlns:a16="http://schemas.microsoft.com/office/drawing/2014/main" val="20000"/>
                    </a:ext>
                  </a:extLst>
                </a:gridCol>
              </a:tblGrid>
              <a:tr h="285752">
                <a:tc>
                  <a:txBody>
                    <a:bodyPr/>
                    <a:lstStyle/>
                    <a:p>
                      <a:pPr algn="l" fontAlgn="b"/>
                      <a:r>
                        <a:rPr lang="it-IT" sz="1400" b="1" i="0" u="none" strike="noStrike" dirty="0" smtClean="0">
                          <a:solidFill>
                            <a:schemeClr val="tx1"/>
                          </a:solidFill>
                          <a:latin typeface="Calibri"/>
                        </a:rPr>
                        <a:t>Campione analizzato</a:t>
                      </a:r>
                      <a:endParaRPr lang="it-IT" sz="1400" b="1" i="0" u="none" strike="noStrike" dirty="0">
                        <a:solidFill>
                          <a:schemeClr val="tx1"/>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 name="Tabella 4"/>
          <p:cNvGraphicFramePr>
            <a:graphicFrameLocks noGrp="1"/>
          </p:cNvGraphicFramePr>
          <p:nvPr/>
        </p:nvGraphicFramePr>
        <p:xfrm>
          <a:off x="6665916" y="2786058"/>
          <a:ext cx="357190" cy="214314"/>
        </p:xfrm>
        <a:graphic>
          <a:graphicData uri="http://schemas.openxmlformats.org/drawingml/2006/table">
            <a:tbl>
              <a:tblPr/>
              <a:tblGrid>
                <a:gridCol w="357190">
                  <a:extLst>
                    <a:ext uri="{9D8B030D-6E8A-4147-A177-3AD203B41FA5}">
                      <a16:colId xmlns:a16="http://schemas.microsoft.com/office/drawing/2014/main" val="20000"/>
                    </a:ext>
                  </a:extLst>
                </a:gridCol>
              </a:tblGrid>
              <a:tr h="214314">
                <a:tc>
                  <a:txBody>
                    <a:bodyPr/>
                    <a:lstStyle/>
                    <a:p>
                      <a:pPr algn="r" fontAlgn="b"/>
                      <a:r>
                        <a:rPr lang="it-IT" sz="1400" b="0" i="0" u="none" strike="noStrike" dirty="0" smtClean="0">
                          <a:solidFill>
                            <a:schemeClr val="tx1"/>
                          </a:solidFill>
                          <a:latin typeface="Calibri"/>
                        </a:rPr>
                        <a:t>  32</a:t>
                      </a:r>
                      <a:endParaRPr lang="it-IT" sz="1400" b="0" i="0" u="none" strike="noStrike" dirty="0">
                        <a:solidFill>
                          <a:schemeClr val="tx1"/>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7" name="Grafico 6"/>
          <p:cNvGraphicFramePr/>
          <p:nvPr>
            <p:extLst>
              <p:ext uri="{D42A27DB-BD31-4B8C-83A1-F6EECF244321}">
                <p14:modId xmlns:p14="http://schemas.microsoft.com/office/powerpoint/2010/main" val="340030169"/>
              </p:ext>
            </p:extLst>
          </p:nvPr>
        </p:nvGraphicFramePr>
        <p:xfrm>
          <a:off x="808000" y="2357430"/>
          <a:ext cx="8454764" cy="4311930"/>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808000" y="857232"/>
            <a:ext cx="11001452" cy="547842"/>
          </a:xfrm>
          <a:prstGeom prst="rect">
            <a:avLst/>
          </a:prstGeom>
          <a:noFill/>
        </p:spPr>
        <p:txBody>
          <a:bodyPr wrap="square" rtlCol="0">
            <a:spAutoFit/>
          </a:bodyPr>
          <a:lstStyle/>
          <a:p>
            <a:pPr>
              <a:lnSpc>
                <a:spcPct val="90000"/>
              </a:lnSpc>
            </a:pPr>
            <a:r>
              <a:rPr lang="it-IT" sz="3200" dirty="0" smtClean="0">
                <a:solidFill>
                  <a:schemeClr val="accent1">
                    <a:lumMod val="60000"/>
                    <a:lumOff val="40000"/>
                  </a:schemeClr>
                </a:solidFill>
                <a:latin typeface="Lucida Calligraphy" pitchFamily="66" charset="0"/>
              </a:rPr>
              <a:t>LAVORI MASCHILI PIÙ FREQUENTI NEL 1800</a:t>
            </a:r>
            <a:endParaRPr lang="it-IT" sz="3200" dirty="0">
              <a:solidFill>
                <a:schemeClr val="accent1">
                  <a:lumMod val="60000"/>
                  <a:lumOff val="40000"/>
                </a:schemeClr>
              </a:solidFill>
              <a:latin typeface="Lucida Calligraphy" pitchFamily="66" charset="0"/>
            </a:endParaRPr>
          </a:p>
        </p:txBody>
      </p:sp>
      <p:sp>
        <p:nvSpPr>
          <p:cNvPr id="9" name="CasellaDiTesto 8"/>
          <p:cNvSpPr txBox="1"/>
          <p:nvPr/>
        </p:nvSpPr>
        <p:spPr>
          <a:xfrm>
            <a:off x="1379504" y="1928802"/>
            <a:ext cx="7572428" cy="377026"/>
          </a:xfrm>
          <a:prstGeom prst="rect">
            <a:avLst/>
          </a:prstGeom>
          <a:noFill/>
        </p:spPr>
        <p:txBody>
          <a:bodyPr wrap="square" rtlCol="0">
            <a:spAutoFit/>
          </a:bodyPr>
          <a:lstStyle/>
          <a:p>
            <a:pPr>
              <a:lnSpc>
                <a:spcPct val="90000"/>
              </a:lnSpc>
            </a:pPr>
            <a:r>
              <a:rPr lang="it-IT" sz="2000" dirty="0" smtClean="0">
                <a:latin typeface="Lucida Calligraphy" pitchFamily="66" charset="0"/>
              </a:rPr>
              <a:t>Grafico dei lavori dei padri e fratelli degli orfani </a:t>
            </a:r>
            <a:endParaRPr lang="it-IT" sz="2000" dirty="0">
              <a:latin typeface="Lucida Calligraphy" pitchFamily="66" charset="0"/>
            </a:endParaRPr>
          </a:p>
        </p:txBody>
      </p:sp>
    </p:spTree>
    <p:extLst>
      <p:ext uri="{BB962C8B-B14F-4D97-AF65-F5344CB8AC3E}">
        <p14:creationId xmlns:p14="http://schemas.microsoft.com/office/powerpoint/2010/main" val="2215894925"/>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02804846">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77_TF02804846_TF02804846.potx" id="{3D20F840-C1CB-49AA-9B99-D1664C5D7955}" vid="{BDD8EBD5-EB77-4377-AE48-333448456E57}"/>
    </a:ext>
  </a:extLst>
</a:theme>
</file>

<file path=ppt/theme/theme2.xml><?xml version="1.0" encoding="utf-8"?>
<a:theme xmlns:a="http://schemas.openxmlformats.org/drawingml/2006/main" name="Tema di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tf02804846</Template>
  <TotalTime>1848</TotalTime>
  <Words>1467</Words>
  <Application>Microsoft Office PowerPoint</Application>
  <PresentationFormat>Personalizzato</PresentationFormat>
  <Paragraphs>140</Paragraphs>
  <Slides>26</Slides>
  <Notes>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Algerian</vt:lpstr>
      <vt:lpstr>Arial</vt:lpstr>
      <vt:lpstr>Calibri</vt:lpstr>
      <vt:lpstr>Consolas</vt:lpstr>
      <vt:lpstr>Corbel</vt:lpstr>
      <vt:lpstr>Lucida Bright</vt:lpstr>
      <vt:lpstr>Lucida Calligraphy</vt:lpstr>
      <vt:lpstr>tf02804846</vt:lpstr>
      <vt:lpstr>Presentazione standard di PowerPoint</vt:lpstr>
      <vt:lpstr>Presentazione standard di PowerPoint</vt:lpstr>
      <vt:lpstr>… AD OGGI</vt:lpstr>
      <vt:lpstr>REQUISITI DI AMMISSIONE</vt:lpstr>
      <vt:lpstr>LO STILE DEI MARTINITT</vt:lpstr>
      <vt:lpstr>Presentazione standard di PowerPoint</vt:lpstr>
      <vt:lpstr>Presentazione standard di PowerPoint</vt:lpstr>
      <vt:lpstr>LAVORI MASCHILI PIÙ FREQUENTI NEL 1800</vt:lpstr>
      <vt:lpstr>Presentazione standard di PowerPoint</vt:lpstr>
      <vt:lpstr>LAVORI FEMMINILI PIÙ FREQUENTI NEL 1800</vt:lpstr>
      <vt:lpstr>LAVORI MASCHILI PIÙ FREQUENTI TRA IL 1900 E IL 1940 </vt:lpstr>
      <vt:lpstr>LAVORI MASCHILI PIÙ FREQUENTI TRA IL 1900 E IL 1940 </vt:lpstr>
      <vt:lpstr>LAVORI FEMMINILI PIÙ FREQUENTI TRA IL 1900 E IL 1940 </vt:lpstr>
      <vt:lpstr>LAVORI MASCHILI PIÙ FREQUENTI DOPO IL 1940</vt:lpstr>
      <vt:lpstr>LAVORI MASCHILI PIÙ FREQUENTI DOPO IL 1940</vt:lpstr>
      <vt:lpstr>LAVORI FEMMINILI PIÙ FREQUENTI DOPO IL 1940</vt:lpstr>
      <vt:lpstr>Presentazione standard di PowerPoint</vt:lpstr>
      <vt:lpstr>Presentazione standard di PowerPoint</vt:lpstr>
      <vt:lpstr>Presentazione standard di PowerPoint</vt:lpstr>
      <vt:lpstr>INTERVISTA ALLA EX STELLINA MARINA SACCHI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MUSEO-08</dc:creator>
  <cp:lastModifiedBy>Museo 07</cp:lastModifiedBy>
  <cp:revision>53</cp:revision>
  <dcterms:created xsi:type="dcterms:W3CDTF">2017-06-28T12:48:53Z</dcterms:created>
  <dcterms:modified xsi:type="dcterms:W3CDTF">2020-03-02T14:12:48Z</dcterms:modified>
</cp:coreProperties>
</file>