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60" r:id="rId4"/>
    <p:sldId id="296" r:id="rId5"/>
    <p:sldId id="258" r:id="rId6"/>
    <p:sldId id="261" r:id="rId7"/>
    <p:sldId id="295" r:id="rId8"/>
    <p:sldId id="259" r:id="rId9"/>
    <p:sldId id="262" r:id="rId10"/>
    <p:sldId id="263" r:id="rId11"/>
    <p:sldId id="264" r:id="rId12"/>
    <p:sldId id="292" r:id="rId13"/>
    <p:sldId id="294" r:id="rId14"/>
    <p:sldId id="284" r:id="rId15"/>
    <p:sldId id="280" r:id="rId16"/>
    <p:sldId id="281" r:id="rId17"/>
    <p:sldId id="282" r:id="rId18"/>
    <p:sldId id="285" r:id="rId19"/>
    <p:sldId id="293" r:id="rId20"/>
    <p:sldId id="287" r:id="rId21"/>
    <p:sldId id="288" r:id="rId22"/>
    <p:sldId id="266" r:id="rId23"/>
    <p:sldId id="267" r:id="rId24"/>
    <p:sldId id="300" r:id="rId25"/>
    <p:sldId id="298" r:id="rId26"/>
    <p:sldId id="299"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3" r:id="rId40"/>
    <p:sldId id="290" r:id="rId41"/>
    <p:sldId id="297" r:id="rId4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7" autoAdjust="0"/>
    <p:restoredTop sz="86380" autoAdjust="0"/>
  </p:normalViewPr>
  <p:slideViewPr>
    <p:cSldViewPr>
      <p:cViewPr varScale="1">
        <p:scale>
          <a:sx n="104" d="100"/>
          <a:sy n="104" d="100"/>
        </p:scale>
        <p:origin x="240" y="108"/>
      </p:cViewPr>
      <p:guideLst>
        <p:guide orient="horz" pos="2160"/>
        <p:guide pos="2880"/>
      </p:guideLst>
    </p:cSldViewPr>
  </p:slideViewPr>
  <p:outlineViewPr>
    <p:cViewPr>
      <p:scale>
        <a:sx n="33" d="100"/>
        <a:sy n="33" d="100"/>
      </p:scale>
      <p:origin x="240" y="29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G:\GRAFICI%20LAVORO%203D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GRAFICI%20LAVORO%203D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GRAFICI%20LAVORO%203DL.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Museo%2007\Desktop\grafici%20lavori.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file:///G:\grafici%20lavor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grafici%20lavor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a:pPr>
            <a:r>
              <a:rPr lang="it-IT" dirty="0" smtClean="0"/>
              <a:t>LAVORI</a:t>
            </a:r>
            <a:r>
              <a:rPr lang="it-IT" baseline="0" dirty="0" smtClean="0"/>
              <a:t> PRATICATI DAGLI ORFANI</a:t>
            </a:r>
            <a:endParaRPr lang="it-IT" dirty="0"/>
          </a:p>
        </c:rich>
      </c:tx>
      <c:layout>
        <c:manualLayout>
          <c:xMode val="edge"/>
          <c:yMode val="edge"/>
          <c:x val="0.23544606154871706"/>
          <c:y val="5.7912304934609485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9.3055555555556072E-2"/>
          <c:y val="0.24786599591717748"/>
          <c:w val="0.81388888888889044"/>
          <c:h val="0.64767096821230674"/>
        </c:manualLayout>
      </c:layout>
      <c:pie3DChart>
        <c:varyColors val="1"/>
        <c:ser>
          <c:idx val="0"/>
          <c:order val="0"/>
          <c:explosion val="25"/>
          <c:dLbls>
            <c:dLbl>
              <c:idx val="0"/>
              <c:layout>
                <c:manualLayout>
                  <c:x val="-9.3278215223097205E-2"/>
                  <c:y val="0.12880395158938471"/>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ADB2-471D-A59E-6EB56B90FA2B}"/>
                </c:ext>
              </c:extLst>
            </c:dLbl>
            <c:dLbl>
              <c:idx val="1"/>
              <c:layout>
                <c:manualLayout>
                  <c:x val="-0.14517366579177587"/>
                  <c:y val="3.3148877223680401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DB2-471D-A59E-6EB56B90FA2B}"/>
                </c:ext>
              </c:extLst>
            </c:dLbl>
            <c:dLbl>
              <c:idx val="3"/>
              <c:layout>
                <c:manualLayout>
                  <c:x val="-0.13036876640419948"/>
                  <c:y val="-0.2472860163312925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ADB2-471D-A59E-6EB56B90FA2B}"/>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Foglio1!$A$2:$A$8</c:f>
              <c:strCache>
                <c:ptCount val="7"/>
                <c:pt idx="0">
                  <c:v>SCOLARO</c:v>
                </c:pt>
                <c:pt idx="1">
                  <c:v>FILOGRAFO</c:v>
                </c:pt>
                <c:pt idx="2">
                  <c:v>INCISORE</c:v>
                </c:pt>
                <c:pt idx="3">
                  <c:v>BOTTEGAIO</c:v>
                </c:pt>
                <c:pt idx="4">
                  <c:v>OPERAIO</c:v>
                </c:pt>
                <c:pt idx="5">
                  <c:v>COMMESSO</c:v>
                </c:pt>
                <c:pt idx="6">
                  <c:v>FALEGNAME</c:v>
                </c:pt>
              </c:strCache>
            </c:strRef>
          </c:cat>
          <c:val>
            <c:numRef>
              <c:f>Foglio1!$B$2:$B$8</c:f>
              <c:numCache>
                <c:formatCode>General</c:formatCode>
                <c:ptCount val="7"/>
                <c:pt idx="0">
                  <c:v>1</c:v>
                </c:pt>
                <c:pt idx="1">
                  <c:v>1</c:v>
                </c:pt>
                <c:pt idx="2">
                  <c:v>1</c:v>
                </c:pt>
                <c:pt idx="3">
                  <c:v>1</c:v>
                </c:pt>
                <c:pt idx="4">
                  <c:v>1</c:v>
                </c:pt>
                <c:pt idx="5">
                  <c:v>1</c:v>
                </c:pt>
                <c:pt idx="6">
                  <c:v>2</c:v>
                </c:pt>
              </c:numCache>
            </c:numRef>
          </c:val>
          <c:extLst>
            <c:ext xmlns:c16="http://schemas.microsoft.com/office/drawing/2014/chart" uri="{C3380CC4-5D6E-409C-BE32-E72D297353CC}">
              <c16:uniqueId val="{00000003-ADB2-471D-A59E-6EB56B90FA2B}"/>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Foglio1!$A$19:$A$39</c:f>
              <c:strCache>
                <c:ptCount val="21"/>
                <c:pt idx="0">
                  <c:v>OREFICE</c:v>
                </c:pt>
                <c:pt idx="1">
                  <c:v>SCRITTORE</c:v>
                </c:pt>
                <c:pt idx="2">
                  <c:v>FALEGNAME</c:v>
                </c:pt>
                <c:pt idx="3">
                  <c:v>TESSITORE</c:v>
                </c:pt>
                <c:pt idx="4">
                  <c:v>FACCHINO </c:v>
                </c:pt>
                <c:pt idx="5">
                  <c:v>FILAMENTA</c:v>
                </c:pt>
                <c:pt idx="6">
                  <c:v>MEDIATORE</c:v>
                </c:pt>
                <c:pt idx="7">
                  <c:v>LAVATORE PANNI</c:v>
                </c:pt>
                <c:pt idx="8">
                  <c:v>PORTINAIO</c:v>
                </c:pt>
                <c:pt idx="9">
                  <c:v>FABBRICATORE ARMI</c:v>
                </c:pt>
                <c:pt idx="10">
                  <c:v>INFERMIERE</c:v>
                </c:pt>
                <c:pt idx="11">
                  <c:v>STAMPATORE</c:v>
                </c:pt>
                <c:pt idx="12">
                  <c:v>MAGAZZINIERE</c:v>
                </c:pt>
                <c:pt idx="13">
                  <c:v>COCCHIERE</c:v>
                </c:pt>
                <c:pt idx="14">
                  <c:v>FORATORE</c:v>
                </c:pt>
                <c:pt idx="15">
                  <c:v>SARTO</c:v>
                </c:pt>
                <c:pt idx="16">
                  <c:v>IMPIEGATO</c:v>
                </c:pt>
                <c:pt idx="17">
                  <c:v>MASTRO D'ORGANO</c:v>
                </c:pt>
                <c:pt idx="18">
                  <c:v>GARZONE</c:v>
                </c:pt>
                <c:pt idx="19">
                  <c:v>FABBRO</c:v>
                </c:pt>
                <c:pt idx="20">
                  <c:v>FERRAIO</c:v>
                </c:pt>
              </c:strCache>
            </c:strRef>
          </c:cat>
          <c:val>
            <c:numRef>
              <c:f>Foglio1!$B$19:$B$39</c:f>
              <c:numCache>
                <c:formatCode>General</c:formatCode>
                <c:ptCount val="21"/>
                <c:pt idx="0">
                  <c:v>2</c:v>
                </c:pt>
                <c:pt idx="1">
                  <c:v>1</c:v>
                </c:pt>
                <c:pt idx="2">
                  <c:v>7</c:v>
                </c:pt>
                <c:pt idx="3">
                  <c:v>1</c:v>
                </c:pt>
                <c:pt idx="4">
                  <c:v>4</c:v>
                </c:pt>
                <c:pt idx="5">
                  <c:v>1</c:v>
                </c:pt>
                <c:pt idx="6">
                  <c:v>1</c:v>
                </c:pt>
                <c:pt idx="7">
                  <c:v>1</c:v>
                </c:pt>
                <c:pt idx="8">
                  <c:v>1</c:v>
                </c:pt>
                <c:pt idx="9">
                  <c:v>1</c:v>
                </c:pt>
                <c:pt idx="10">
                  <c:v>2</c:v>
                </c:pt>
                <c:pt idx="11">
                  <c:v>1</c:v>
                </c:pt>
                <c:pt idx="12">
                  <c:v>2</c:v>
                </c:pt>
                <c:pt idx="13">
                  <c:v>3</c:v>
                </c:pt>
                <c:pt idx="14">
                  <c:v>1</c:v>
                </c:pt>
                <c:pt idx="15">
                  <c:v>1</c:v>
                </c:pt>
                <c:pt idx="16">
                  <c:v>1</c:v>
                </c:pt>
                <c:pt idx="17">
                  <c:v>1</c:v>
                </c:pt>
                <c:pt idx="18">
                  <c:v>1</c:v>
                </c:pt>
                <c:pt idx="19">
                  <c:v>1</c:v>
                </c:pt>
                <c:pt idx="20">
                  <c:v>1</c:v>
                </c:pt>
              </c:numCache>
            </c:numRef>
          </c:val>
          <c:extLst>
            <c:ext xmlns:c16="http://schemas.microsoft.com/office/drawing/2014/chart" uri="{C3380CC4-5D6E-409C-BE32-E72D297353CC}">
              <c16:uniqueId val="{00000000-2AF4-4374-98D5-0E9EDD4C22BD}"/>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smtClean="0">
                <a:solidFill>
                  <a:schemeClr val="tx1"/>
                </a:solidFill>
              </a:rPr>
              <a:t>LAVORI</a:t>
            </a:r>
            <a:r>
              <a:rPr lang="en-US" baseline="0" dirty="0" smtClean="0">
                <a:solidFill>
                  <a:schemeClr val="tx1"/>
                </a:solidFill>
              </a:rPr>
              <a:t> PRATICATI DALLE</a:t>
            </a:r>
            <a:r>
              <a:rPr lang="en-US" dirty="0" smtClean="0">
                <a:solidFill>
                  <a:schemeClr val="tx1"/>
                </a:solidFill>
              </a:rPr>
              <a:t> </a:t>
            </a:r>
            <a:r>
              <a:rPr lang="en-US" dirty="0">
                <a:solidFill>
                  <a:schemeClr val="tx1"/>
                </a:solidFill>
              </a:rPr>
              <a:t>DONNE</a:t>
            </a:r>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9"/>
          <c:dLbls>
            <c:dLbl>
              <c:idx val="4"/>
              <c:layout>
                <c:manualLayout>
                  <c:x val="0.11327559055118136"/>
                  <c:y val="0.1047298775153107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22B2-473F-A6B3-14ECA887CEF9}"/>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Foglio1!$A$48:$A$52</c:f>
              <c:strCache>
                <c:ptCount val="5"/>
                <c:pt idx="0">
                  <c:v>SERVENTI</c:v>
                </c:pt>
                <c:pt idx="1">
                  <c:v>OPERAIA</c:v>
                </c:pt>
                <c:pt idx="2">
                  <c:v>SARTA</c:v>
                </c:pt>
                <c:pt idx="3">
                  <c:v>CUCITRICE</c:v>
                </c:pt>
                <c:pt idx="4">
                  <c:v>TESSITRICE</c:v>
                </c:pt>
              </c:strCache>
            </c:strRef>
          </c:cat>
          <c:val>
            <c:numRef>
              <c:f>Foglio1!$B$48:$B$52</c:f>
              <c:numCache>
                <c:formatCode>General</c:formatCode>
                <c:ptCount val="5"/>
                <c:pt idx="0">
                  <c:v>2</c:v>
                </c:pt>
                <c:pt idx="1">
                  <c:v>1</c:v>
                </c:pt>
                <c:pt idx="2">
                  <c:v>1</c:v>
                </c:pt>
                <c:pt idx="3">
                  <c:v>1</c:v>
                </c:pt>
                <c:pt idx="4">
                  <c:v>1</c:v>
                </c:pt>
              </c:numCache>
            </c:numRef>
          </c:val>
          <c:extLst>
            <c:ext xmlns:c16="http://schemas.microsoft.com/office/drawing/2014/chart" uri="{C3380CC4-5D6E-409C-BE32-E72D297353CC}">
              <c16:uniqueId val="{00000001-22B2-473F-A6B3-14ECA887CEF9}"/>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it-IT" dirty="0" smtClean="0"/>
              <a:t>LAVORI PRATICATI</a:t>
            </a:r>
            <a:r>
              <a:rPr lang="it-IT" baseline="0" dirty="0" smtClean="0"/>
              <a:t> DAGLI ORFANI</a:t>
            </a:r>
            <a:endParaRPr lang="it-IT" dirty="0"/>
          </a:p>
        </c:rich>
      </c:tx>
      <c:layout>
        <c:manualLayout>
          <c:xMode val="edge"/>
          <c:yMode val="edge"/>
          <c:x val="0.21822222222222223"/>
          <c:y val="2.7777777777777776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it-IT"/>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32C-4274-A462-C55F1F7CB80F}"/>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32C-4274-A462-C55F1F7CB80F}"/>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32C-4274-A462-C55F1F7CB80F}"/>
              </c:ext>
            </c:extLst>
          </c:dPt>
          <c:dPt>
            <c:idx val="3"/>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32C-4274-A462-C55F1F7CB80F}"/>
              </c:ext>
            </c:extLst>
          </c:dPt>
          <c:dPt>
            <c:idx val="4"/>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632C-4274-A462-C55F1F7CB80F}"/>
              </c:ext>
            </c:extLst>
          </c:dPt>
          <c:dPt>
            <c:idx val="5"/>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632C-4274-A462-C55F1F7CB80F}"/>
              </c:ext>
            </c:extLst>
          </c:dPt>
          <c:dPt>
            <c:idx val="6"/>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632C-4274-A462-C55F1F7CB80F}"/>
              </c:ext>
            </c:extLst>
          </c:dPt>
          <c:dPt>
            <c:idx val="7"/>
            <c:bubble3D val="0"/>
            <c:spPr>
              <a:solidFill>
                <a:schemeClr val="accent5">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632C-4274-A462-C55F1F7CB80F}"/>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1-632C-4274-A462-C55F1F7CB80F}"/>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3-632C-4274-A462-C55F1F7CB80F}"/>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5-632C-4274-A462-C55F1F7CB80F}"/>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7-632C-4274-A462-C55F1F7CB80F}"/>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9-632C-4274-A462-C55F1F7CB80F}"/>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B-632C-4274-A462-C55F1F7CB80F}"/>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80000"/>
                          <a:lumOff val="20000"/>
                        </a:schemeClr>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D-632C-4274-A462-C55F1F7CB80F}"/>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80000"/>
                          <a:lumOff val="20000"/>
                        </a:schemeClr>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F-632C-4274-A462-C55F1F7CB80F}"/>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Foglio1!$A$2:$A$9</c:f>
              <c:strCache>
                <c:ptCount val="8"/>
                <c:pt idx="0">
                  <c:v>orafo</c:v>
                </c:pt>
                <c:pt idx="1">
                  <c:v>meccanico</c:v>
                </c:pt>
                <c:pt idx="2">
                  <c:v>foto-incisore</c:v>
                </c:pt>
                <c:pt idx="3">
                  <c:v>cesellatore</c:v>
                </c:pt>
                <c:pt idx="4">
                  <c:v>impiegato</c:v>
                </c:pt>
                <c:pt idx="5">
                  <c:v>tappeziere</c:v>
                </c:pt>
                <c:pt idx="6">
                  <c:v>operaio</c:v>
                </c:pt>
                <c:pt idx="7">
                  <c:v>litografo</c:v>
                </c:pt>
              </c:strCache>
            </c:strRef>
          </c:cat>
          <c:val>
            <c:numRef>
              <c:f>Foglio1!$B$2:$B$9</c:f>
              <c:numCache>
                <c:formatCode>General</c:formatCode>
                <c:ptCount val="8"/>
                <c:pt idx="0">
                  <c:v>1</c:v>
                </c:pt>
                <c:pt idx="1">
                  <c:v>3</c:v>
                </c:pt>
                <c:pt idx="2">
                  <c:v>1</c:v>
                </c:pt>
                <c:pt idx="3">
                  <c:v>1</c:v>
                </c:pt>
                <c:pt idx="4">
                  <c:v>1</c:v>
                </c:pt>
                <c:pt idx="5">
                  <c:v>1</c:v>
                </c:pt>
                <c:pt idx="6">
                  <c:v>2</c:v>
                </c:pt>
                <c:pt idx="7">
                  <c:v>1</c:v>
                </c:pt>
              </c:numCache>
            </c:numRef>
          </c:val>
          <c:extLst>
            <c:ext xmlns:c16="http://schemas.microsoft.com/office/drawing/2014/chart" uri="{C3380CC4-5D6E-409C-BE32-E72D297353CC}">
              <c16:uniqueId val="{00000010-632C-4274-A462-C55F1F7CB80F}"/>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depthPercent val="100"/>
      <c:rAngAx val="0"/>
    </c:view3D>
    <c:floor>
      <c:thickness val="0"/>
    </c:floor>
    <c:sideWall>
      <c:thickness val="0"/>
    </c:sideWall>
    <c:backWall>
      <c:thickness val="0"/>
    </c:backWall>
    <c:plotArea>
      <c:layout>
        <c:manualLayout>
          <c:layoutTarget val="inner"/>
          <c:xMode val="edge"/>
          <c:yMode val="edge"/>
          <c:x val="2.4908064804369232E-2"/>
          <c:y val="6.0748379903839474E-2"/>
          <c:w val="0.97509193519563075"/>
          <c:h val="0.71281846406367455"/>
        </c:manualLayout>
      </c:layout>
      <c:pie3DChart>
        <c:varyColors val="1"/>
        <c:ser>
          <c:idx val="0"/>
          <c:order val="0"/>
          <c:explosion val="25"/>
          <c:dLbls>
            <c:dLbl>
              <c:idx val="0"/>
              <c:layout>
                <c:manualLayout>
                  <c:x val="-6.1086631647611495E-2"/>
                  <c:y val="6.6863323500491734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55F5-4173-BDC3-65272B2F62B7}"/>
                </c:ext>
              </c:extLst>
            </c:dLbl>
            <c:dLbl>
              <c:idx val="1"/>
              <c:layout>
                <c:manualLayout>
                  <c:x val="-7.2834060810613513E-2"/>
                  <c:y val="7.4729596853490857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C-55F5-4173-BDC3-65272B2F62B7}"/>
                </c:ext>
              </c:extLst>
            </c:dLbl>
            <c:dLbl>
              <c:idx val="2"/>
              <c:layout>
                <c:manualLayout>
                  <c:x val="-0.11512480579742113"/>
                  <c:y val="5.506391347099311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55F5-4173-BDC3-65272B2F62B7}"/>
                </c:ext>
              </c:extLst>
            </c:dLbl>
            <c:dLbl>
              <c:idx val="3"/>
              <c:layout>
                <c:manualLayout>
                  <c:x val="-0.10102789080181847"/>
                  <c:y val="1.17994100294985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A-55F5-4173-BDC3-65272B2F62B7}"/>
                </c:ext>
              </c:extLst>
            </c:dLbl>
            <c:dLbl>
              <c:idx val="4"/>
              <c:layout>
                <c:manualLayout>
                  <c:x val="-0.13392069245822441"/>
                  <c:y val="-0.15732546705998041"/>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55F5-4173-BDC3-65272B2F62B7}"/>
                </c:ext>
              </c:extLst>
            </c:dLbl>
            <c:dLbl>
              <c:idx val="5"/>
              <c:layout>
                <c:manualLayout>
                  <c:x val="-7.5183546643213833E-2"/>
                  <c:y val="-0.23205506391347105"/>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55F5-4173-BDC3-65272B2F62B7}"/>
                </c:ext>
              </c:extLst>
            </c:dLbl>
            <c:dLbl>
              <c:idx val="6"/>
              <c:layout>
                <c:manualLayout>
                  <c:x val="5.8737145815010723E-2"/>
                  <c:y val="-0.247787610619469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55F5-4173-BDC3-65272B2F62B7}"/>
                </c:ext>
              </c:extLst>
            </c:dLbl>
            <c:dLbl>
              <c:idx val="7"/>
              <c:layout>
                <c:manualLayout>
                  <c:x val="7.9882518308414599E-2"/>
                  <c:y val="-0.1730580137659784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55F5-4173-BDC3-65272B2F62B7}"/>
                </c:ext>
              </c:extLst>
            </c:dLbl>
            <c:dLbl>
              <c:idx val="8"/>
              <c:layout>
                <c:manualLayout>
                  <c:x val="0.10337737663441869"/>
                  <c:y val="-0.14552605703048191"/>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55F5-4173-BDC3-65272B2F62B7}"/>
                </c:ext>
              </c:extLst>
            </c:dLbl>
            <c:dLbl>
              <c:idx val="9"/>
              <c:layout>
                <c:manualLayout>
                  <c:x val="0.13392069245822449"/>
                  <c:y val="-0.11406096361848578"/>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55F5-4173-BDC3-65272B2F62B7}"/>
                </c:ext>
              </c:extLst>
            </c:dLbl>
            <c:dLbl>
              <c:idx val="10"/>
              <c:layout>
                <c:manualLayout>
                  <c:x val="0.13392069245822444"/>
                  <c:y val="3.5398230088495596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55F5-4173-BDC3-65272B2F62B7}"/>
                </c:ext>
              </c:extLst>
            </c:dLbl>
            <c:dLbl>
              <c:idx val="11"/>
              <c:layout>
                <c:manualLayout>
                  <c:x val="7.7533032475814168E-2"/>
                  <c:y val="8.6529006882989409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55F5-4173-BDC3-65272B2F62B7}"/>
                </c:ext>
              </c:extLst>
            </c:dLbl>
            <c:dLbl>
              <c:idx val="12"/>
              <c:layout>
                <c:manualLayout>
                  <c:x val="4.6989716652008587E-2"/>
                  <c:y val="7.079646017699137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5F5-4173-BDC3-65272B2F62B7}"/>
                </c:ext>
              </c:extLst>
            </c:dLbl>
            <c:spPr>
              <a:noFill/>
              <a:ln>
                <a:noFill/>
              </a:ln>
              <a:effectLst/>
            </c:spPr>
            <c:txPr>
              <a:bodyPr rot="0" vert="horz"/>
              <a:lstStyle/>
              <a:p>
                <a:pPr>
                  <a:defRPr/>
                </a:pPr>
                <a:endParaRPr lang="it-IT"/>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Foglio1!$A$37:$A$49</c:f>
              <c:strCache>
                <c:ptCount val="13"/>
                <c:pt idx="0">
                  <c:v>tornitore</c:v>
                </c:pt>
                <c:pt idx="1">
                  <c:v>pittore</c:v>
                </c:pt>
                <c:pt idx="2">
                  <c:v>intagliatore</c:v>
                </c:pt>
                <c:pt idx="3">
                  <c:v>idraulico</c:v>
                </c:pt>
                <c:pt idx="4">
                  <c:v>meccanico</c:v>
                </c:pt>
                <c:pt idx="5">
                  <c:v>cocchiere</c:v>
                </c:pt>
                <c:pt idx="6">
                  <c:v>cameriere</c:v>
                </c:pt>
                <c:pt idx="7">
                  <c:v>musicista</c:v>
                </c:pt>
                <c:pt idx="8">
                  <c:v>impiegato</c:v>
                </c:pt>
                <c:pt idx="9">
                  <c:v>magazziniere</c:v>
                </c:pt>
                <c:pt idx="10">
                  <c:v>capomastro</c:v>
                </c:pt>
                <c:pt idx="11">
                  <c:v>fattorino</c:v>
                </c:pt>
                <c:pt idx="12">
                  <c:v>litografo</c:v>
                </c:pt>
              </c:strCache>
            </c:strRef>
          </c:cat>
          <c:val>
            <c:numRef>
              <c:f>Foglio1!$B$37:$B$49</c:f>
              <c:numCache>
                <c:formatCode>General</c:formatCode>
                <c:ptCount val="13"/>
                <c:pt idx="0">
                  <c:v>1</c:v>
                </c:pt>
                <c:pt idx="1">
                  <c:v>1</c:v>
                </c:pt>
                <c:pt idx="2">
                  <c:v>1</c:v>
                </c:pt>
                <c:pt idx="3">
                  <c:v>1</c:v>
                </c:pt>
                <c:pt idx="4">
                  <c:v>3</c:v>
                </c:pt>
                <c:pt idx="5">
                  <c:v>1</c:v>
                </c:pt>
                <c:pt idx="6">
                  <c:v>2</c:v>
                </c:pt>
                <c:pt idx="7">
                  <c:v>1</c:v>
                </c:pt>
                <c:pt idx="8">
                  <c:v>1</c:v>
                </c:pt>
                <c:pt idx="9">
                  <c:v>1</c:v>
                </c:pt>
                <c:pt idx="10">
                  <c:v>2</c:v>
                </c:pt>
                <c:pt idx="11">
                  <c:v>1</c:v>
                </c:pt>
                <c:pt idx="12">
                  <c:v>1</c:v>
                </c:pt>
              </c:numCache>
            </c:numRef>
          </c:val>
          <c:extLst>
            <c:ext xmlns:c16="http://schemas.microsoft.com/office/drawing/2014/chart" uri="{C3380CC4-5D6E-409C-BE32-E72D297353CC}">
              <c16:uniqueId val="{00000000-55F5-4173-BDC3-65272B2F62B7}"/>
            </c:ext>
          </c:extLst>
        </c:ser>
        <c:dLbls>
          <c:showLegendKey val="0"/>
          <c:showVal val="0"/>
          <c:showCatName val="0"/>
          <c:showSerName val="0"/>
          <c:showPercent val="1"/>
          <c:showBubbleSize val="0"/>
          <c:showLeaderLines val="1"/>
        </c:dLbls>
      </c:pie3DChart>
    </c:plotArea>
    <c:plotVisOnly val="1"/>
    <c:dispBlanksAs val="zero"/>
    <c:showDLblsOverMax val="0"/>
  </c:chart>
  <c:txPr>
    <a:bodyPr/>
    <a:lstStyle/>
    <a:p>
      <a:pPr>
        <a:defRPr sz="1800"/>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view3D>
      <c:rotX val="30"/>
      <c:rotY val="0"/>
      <c:depthPercent val="100"/>
      <c:rAngAx val="0"/>
    </c:view3D>
    <c:floor>
      <c:thickness val="0"/>
    </c:floor>
    <c:sideWall>
      <c:thickness val="0"/>
    </c:sideWall>
    <c:backWall>
      <c:thickness val="0"/>
    </c:backWall>
    <c:plotArea>
      <c:layout>
        <c:manualLayout>
          <c:layoutTarget val="inner"/>
          <c:xMode val="edge"/>
          <c:yMode val="edge"/>
          <c:x val="8.4196200562798043E-2"/>
          <c:y val="9.2161633085343711E-2"/>
          <c:w val="0.83160759887440461"/>
          <c:h val="0.68389300999192659"/>
        </c:manualLayout>
      </c:layout>
      <c:pie3DChart>
        <c:varyColors val="1"/>
        <c:ser>
          <c:idx val="0"/>
          <c:order val="0"/>
          <c:explosion val="27"/>
          <c:dLbls>
            <c:dLbl>
              <c:idx val="0"/>
              <c:layout>
                <c:manualLayout>
                  <c:x val="-5.6074766355140304E-2"/>
                  <c:y val="9.1428544003436363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C57-4F54-B3FF-C5DC97D07F21}"/>
                </c:ext>
              </c:extLst>
            </c:dLbl>
            <c:dLbl>
              <c:idx val="1"/>
              <c:layout>
                <c:manualLayout>
                  <c:x val="-0.12772737719739335"/>
                  <c:y val="-8.726651655293388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0C57-4F54-B3FF-C5DC97D07F21}"/>
                </c:ext>
              </c:extLst>
            </c:dLbl>
            <c:dLbl>
              <c:idx val="2"/>
              <c:layout>
                <c:manualLayout>
                  <c:x val="-7.4386145692067793E-2"/>
                  <c:y val="-0.1314832389515406"/>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C-0C57-4F54-B3FF-C5DC97D07F21}"/>
                </c:ext>
              </c:extLst>
            </c:dLbl>
            <c:dLbl>
              <c:idx val="3"/>
              <c:layout>
                <c:manualLayout>
                  <c:x val="-0.10260750783468187"/>
                  <c:y val="-0.1286750611434410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0C57-4F54-B3FF-C5DC97D07F21}"/>
                </c:ext>
              </c:extLst>
            </c:dLbl>
            <c:dLbl>
              <c:idx val="4"/>
              <c:layout>
                <c:manualLayout>
                  <c:x val="-9.357064038683266E-2"/>
                  <c:y val="-0.21192402722076265"/>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A-0C57-4F54-B3FF-C5DC97D07F21}"/>
                </c:ext>
              </c:extLst>
            </c:dLbl>
            <c:dLbl>
              <c:idx val="5"/>
              <c:layout>
                <c:manualLayout>
                  <c:x val="-7.231999487299836E-17"/>
                  <c:y val="-0.23772603369996467"/>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0C57-4F54-B3FF-C5DC97D07F21}"/>
                </c:ext>
              </c:extLst>
            </c:dLbl>
            <c:dLbl>
              <c:idx val="6"/>
              <c:layout>
                <c:manualLayout>
                  <c:x val="9.9487761642819805E-2"/>
                  <c:y val="-0.22987410631995506"/>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0C57-4F54-B3FF-C5DC97D07F21}"/>
                </c:ext>
              </c:extLst>
            </c:dLbl>
            <c:dLbl>
              <c:idx val="7"/>
              <c:layout>
                <c:manualLayout>
                  <c:x val="0.11246942950310086"/>
                  <c:y val="-9.638209213060833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0C57-4F54-B3FF-C5DC97D07F21}"/>
                </c:ext>
              </c:extLst>
            </c:dLbl>
            <c:dLbl>
              <c:idx val="8"/>
              <c:layout>
                <c:manualLayout>
                  <c:x val="5.8172750925686072E-2"/>
                  <c:y val="-8.761223322604218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8443676002255166"/>
                      <c:h val="0.11131138011269481"/>
                    </c:manualLayout>
                  </c15:layout>
                </c:ext>
                <c:ext xmlns:c16="http://schemas.microsoft.com/office/drawing/2014/chart" uri="{C3380CC4-5D6E-409C-BE32-E72D297353CC}">
                  <c16:uniqueId val="{00000006-0C57-4F54-B3FF-C5DC97D07F21}"/>
                </c:ext>
              </c:extLst>
            </c:dLbl>
            <c:dLbl>
              <c:idx val="9"/>
              <c:layout>
                <c:manualLayout>
                  <c:x val="5.1871117578638867E-2"/>
                  <c:y val="-4.5508441159120061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0C57-4F54-B3FF-C5DC97D07F21}"/>
                </c:ext>
              </c:extLst>
            </c:dLbl>
            <c:dLbl>
              <c:idx val="10"/>
              <c:layout>
                <c:manualLayout>
                  <c:x val="0.13857260223180501"/>
                  <c:y val="5.1071594548962457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C57-4F54-B3FF-C5DC97D07F21}"/>
                </c:ext>
              </c:extLst>
            </c:dLbl>
            <c:dLbl>
              <c:idx val="11"/>
              <c:layout>
                <c:manualLayout>
                  <c:x val="0.12116233917950441"/>
                  <c:y val="2.884773366339577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153296915395595"/>
                      <c:h val="0.15951494434890645"/>
                    </c:manualLayout>
                  </c15:layout>
                </c:ext>
                <c:ext xmlns:c16="http://schemas.microsoft.com/office/drawing/2014/chart" uri="{C3380CC4-5D6E-409C-BE32-E72D297353CC}">
                  <c16:uniqueId val="{00000002-0C57-4F54-B3FF-C5DC97D07F21}"/>
                </c:ext>
              </c:extLst>
            </c:dLbl>
            <c:spPr>
              <a:noFill/>
              <a:ln>
                <a:noFill/>
              </a:ln>
              <a:effectLst/>
            </c:spPr>
            <c:txPr>
              <a:bodyPr rot="0" vert="horz"/>
              <a:lstStyle/>
              <a:p>
                <a:pPr>
                  <a:defRPr/>
                </a:pPr>
                <a:endParaRPr lang="it-IT"/>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Foglio1!$A$73:$A$84</c:f>
              <c:strCache>
                <c:ptCount val="12"/>
                <c:pt idx="0">
                  <c:v>sarta</c:v>
                </c:pt>
                <c:pt idx="1">
                  <c:v>donna di servizio</c:v>
                </c:pt>
                <c:pt idx="2">
                  <c:v>contadina</c:v>
                </c:pt>
                <c:pt idx="3">
                  <c:v>servente</c:v>
                </c:pt>
                <c:pt idx="4">
                  <c:v>cuoca</c:v>
                </c:pt>
                <c:pt idx="5">
                  <c:v>portinaia</c:v>
                </c:pt>
                <c:pt idx="6">
                  <c:v>lavandaia</c:v>
                </c:pt>
                <c:pt idx="7">
                  <c:v>domestica</c:v>
                </c:pt>
                <c:pt idx="8">
                  <c:v>ricamatrice</c:v>
                </c:pt>
                <c:pt idx="9">
                  <c:v>litografa</c:v>
                </c:pt>
                <c:pt idx="10">
                  <c:v>commessa</c:v>
                </c:pt>
                <c:pt idx="11">
                  <c:v>passamaniera</c:v>
                </c:pt>
              </c:strCache>
            </c:strRef>
          </c:cat>
          <c:val>
            <c:numRef>
              <c:f>Foglio1!$B$73:$B$84</c:f>
              <c:numCache>
                <c:formatCode>General</c:formatCode>
                <c:ptCount val="12"/>
                <c:pt idx="0">
                  <c:v>2</c:v>
                </c:pt>
                <c:pt idx="1">
                  <c:v>2</c:v>
                </c:pt>
                <c:pt idx="2">
                  <c:v>1</c:v>
                </c:pt>
                <c:pt idx="3">
                  <c:v>2</c:v>
                </c:pt>
                <c:pt idx="4">
                  <c:v>1</c:v>
                </c:pt>
                <c:pt idx="5">
                  <c:v>1</c:v>
                </c:pt>
                <c:pt idx="6">
                  <c:v>1</c:v>
                </c:pt>
                <c:pt idx="7">
                  <c:v>2</c:v>
                </c:pt>
                <c:pt idx="8">
                  <c:v>1</c:v>
                </c:pt>
                <c:pt idx="9">
                  <c:v>1</c:v>
                </c:pt>
                <c:pt idx="10">
                  <c:v>2</c:v>
                </c:pt>
                <c:pt idx="11">
                  <c:v>1</c:v>
                </c:pt>
              </c:numCache>
            </c:numRef>
          </c:val>
          <c:extLst>
            <c:ext xmlns:c16="http://schemas.microsoft.com/office/drawing/2014/chart" uri="{C3380CC4-5D6E-409C-BE32-E72D297353CC}">
              <c16:uniqueId val="{00000000-0C57-4F54-B3FF-C5DC97D07F21}"/>
            </c:ext>
          </c:extLst>
        </c:ser>
        <c:dLbls>
          <c:showLegendKey val="0"/>
          <c:showVal val="0"/>
          <c:showCatName val="0"/>
          <c:showSerName val="0"/>
          <c:showPercent val="1"/>
          <c:showBubbleSize val="0"/>
          <c:showLeaderLines val="1"/>
        </c:dLbls>
      </c:pie3DChart>
    </c:plotArea>
    <c:plotVisOnly val="1"/>
    <c:dispBlanksAs val="zero"/>
    <c:showDLblsOverMax val="0"/>
  </c:chart>
  <c:txPr>
    <a:bodyPr/>
    <a:lstStyle/>
    <a:p>
      <a:pPr>
        <a:defRPr sz="1800"/>
      </a:pPr>
      <a:endParaRPr lang="it-IT"/>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27C33E-C846-4A96-9385-71975E16E270}" type="datetimeFigureOut">
              <a:rPr lang="it-IT" smtClean="0"/>
              <a:pPr/>
              <a:t>25/02/2020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1E841-A09A-4810-874B-C2C57A683EB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AAECD294-0A73-4370-BF99-133044897EC2}" type="datetimeFigureOut">
              <a:rPr lang="it-IT" smtClean="0"/>
              <a:pPr/>
              <a:t>25/02/2020</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319598F4-C684-4B77-91DE-2EF989F2B023}"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AECD294-0A73-4370-BF99-133044897EC2}" type="datetimeFigureOut">
              <a:rPr lang="it-IT" smtClean="0"/>
              <a:pPr/>
              <a:t>25/02/2020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9598F4-C684-4B77-91DE-2EF989F2B023}"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AECD294-0A73-4370-BF99-133044897EC2}" type="datetimeFigureOut">
              <a:rPr lang="it-IT" smtClean="0"/>
              <a:pPr/>
              <a:t>25/02/2020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9598F4-C684-4B77-91DE-2EF989F2B023}"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AAECD294-0A73-4370-BF99-133044897EC2}" type="datetimeFigureOut">
              <a:rPr lang="it-IT" smtClean="0"/>
              <a:pPr/>
              <a:t>25/02/2020</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319598F4-C684-4B77-91DE-2EF989F2B023}"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AAECD294-0A73-4370-BF99-133044897EC2}" type="datetimeFigureOut">
              <a:rPr lang="it-IT" smtClean="0"/>
              <a:pPr/>
              <a:t>25/02/2020</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319598F4-C684-4B77-91DE-2EF989F2B023}"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AAECD294-0A73-4370-BF99-133044897EC2}" type="datetimeFigureOut">
              <a:rPr lang="it-IT" smtClean="0"/>
              <a:pPr/>
              <a:t>25/02/2020</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319598F4-C684-4B77-91DE-2EF989F2B023}"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AAECD294-0A73-4370-BF99-133044897EC2}" type="datetimeFigureOut">
              <a:rPr lang="it-IT" smtClean="0"/>
              <a:pPr/>
              <a:t>25/02/2020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319598F4-C684-4B77-91DE-2EF989F2B023}"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AAECD294-0A73-4370-BF99-133044897EC2}" type="datetimeFigureOut">
              <a:rPr lang="it-IT" smtClean="0"/>
              <a:pPr/>
              <a:t>25/02/2020</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9598F4-C684-4B77-91DE-2EF989F2B023}"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AAECD294-0A73-4370-BF99-133044897EC2}" type="datetimeFigureOut">
              <a:rPr lang="it-IT" smtClean="0"/>
              <a:pPr/>
              <a:t>25/02/2020</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9598F4-C684-4B77-91DE-2EF989F2B02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AAECD294-0A73-4370-BF99-133044897EC2}" type="datetimeFigureOut">
              <a:rPr lang="it-IT" smtClean="0"/>
              <a:pPr/>
              <a:t>25/02/2020</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9598F4-C684-4B77-91DE-2EF989F2B023}"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AAECD294-0A73-4370-BF99-133044897EC2}" type="datetimeFigureOut">
              <a:rPr lang="it-IT" smtClean="0"/>
              <a:pPr/>
              <a:t>25/02/2020</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319598F4-C684-4B77-91DE-2EF989F2B023}"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AECD294-0A73-4370-BF99-133044897EC2}" type="datetimeFigureOut">
              <a:rPr lang="it-IT" smtClean="0"/>
              <a:pPr/>
              <a:t>25/02/2020</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19598F4-C684-4B77-91DE-2EF989F2B023}"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it.wikipedia.org/wiki/Posta" TargetMode="Externa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hyperlink" Target="https://it.wikipedia.org/wiki/Trasporto" TargetMode="External"/><Relationship Id="rId5" Type="http://schemas.openxmlformats.org/officeDocument/2006/relationships/hyperlink" Target="https://it.wikipedia.org/wiki/Cavallo" TargetMode="External"/><Relationship Id="rId4" Type="http://schemas.openxmlformats.org/officeDocument/2006/relationships/hyperlink" Target="https://it.wikipedia.org/wiki/Veicolo"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1916832"/>
            <a:ext cx="8458200" cy="1222375"/>
          </a:xfrm>
        </p:spPr>
        <p:txBody>
          <a:bodyPr>
            <a:noAutofit/>
          </a:bodyPr>
          <a:lstStyle/>
          <a:p>
            <a:pPr algn="ctr"/>
            <a:r>
              <a:rPr lang="it-IT" sz="4800" b="1" dirty="0" smtClean="0">
                <a:latin typeface="Castellar" pitchFamily="18" charset="0"/>
              </a:rPr>
              <a:t>Ripercorrendo la storia di </a:t>
            </a:r>
            <a:r>
              <a:rPr lang="it-IT" sz="4800" b="1" dirty="0" err="1" smtClean="0">
                <a:latin typeface="Castellar" pitchFamily="18" charset="0"/>
              </a:rPr>
              <a:t>martinitt</a:t>
            </a:r>
            <a:r>
              <a:rPr lang="it-IT" sz="4800" b="1" dirty="0" smtClean="0">
                <a:latin typeface="Castellar" pitchFamily="18" charset="0"/>
              </a:rPr>
              <a:t>, stelline e pio albergo </a:t>
            </a:r>
            <a:r>
              <a:rPr lang="it-IT" sz="4800" b="1" dirty="0" err="1" smtClean="0">
                <a:latin typeface="Castellar" pitchFamily="18" charset="0"/>
              </a:rPr>
              <a:t>trivulzio</a:t>
            </a:r>
            <a:r>
              <a:rPr lang="it-IT" sz="4800" b="1" dirty="0" smtClean="0">
                <a:latin typeface="Castellar" pitchFamily="18" charset="0"/>
              </a:rPr>
              <a:t> </a:t>
            </a:r>
            <a:endParaRPr lang="it-IT" sz="4800" b="1" dirty="0">
              <a:latin typeface="Castellar"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4800" y="1554162"/>
            <a:ext cx="8686800" cy="5043190"/>
          </a:xfrm>
        </p:spPr>
        <p:txBody>
          <a:bodyPr>
            <a:normAutofit/>
          </a:bodyPr>
          <a:lstStyle/>
          <a:p>
            <a:r>
              <a:rPr lang="it-IT" sz="2400" dirty="0" smtClean="0"/>
              <a:t>Nel 1910 venne costruita una nuova sede sulla strada per Baggio e i ricoverati vennero trasferiti; l’antico stabile venne bombardato durante la II Guerra Mondiale.</a:t>
            </a:r>
          </a:p>
          <a:p>
            <a:r>
              <a:rPr lang="it-IT" sz="2400" dirty="0" smtClean="0"/>
              <a:t>Il nuovo palazzo venne inaugurato il 22/05/1910 ed è l’attuale sede del Pio Albergo Trivulzio.</a:t>
            </a:r>
          </a:p>
          <a:p>
            <a:r>
              <a:rPr lang="it-IT" sz="2400" dirty="0" smtClean="0"/>
              <a:t>L’edificio è in stile </a:t>
            </a:r>
            <a:r>
              <a:rPr lang="it-IT" sz="2400" dirty="0" err="1" smtClean="0"/>
              <a:t>neosettecentesco</a:t>
            </a:r>
            <a:r>
              <a:rPr lang="it-IT" sz="2400" dirty="0" smtClean="0"/>
              <a:t> ed è caratterizzato da una struttura a padiglioni.</a:t>
            </a:r>
          </a:p>
          <a:p>
            <a:r>
              <a:rPr lang="it-IT" sz="2400" dirty="0" smtClean="0"/>
              <a:t>Il progetto mostra una distinzione tra la parte maschile e quella femminile con dormitori, sale di lavoro e infermerie a loro riservati.</a:t>
            </a:r>
            <a:endParaRPr lang="it-IT" dirty="0"/>
          </a:p>
        </p:txBody>
      </p:sp>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395536" y="4581128"/>
            <a:ext cx="6408712" cy="1656184"/>
          </a:xfrm>
        </p:spPr>
        <p:txBody>
          <a:bodyPr>
            <a:noAutofit/>
          </a:bodyPr>
          <a:lstStyle/>
          <a:p>
            <a:r>
              <a:rPr lang="it-IT" sz="2000" b="1" dirty="0" smtClean="0"/>
              <a:t>Oggi il Pio Albergo Trivulzio è una “piccola città” nel cuore di Milano, un centro di servizi per gli anziani, con alcuni servizi  aperti a tutti i cittadini. </a:t>
            </a:r>
            <a:br>
              <a:rPr lang="it-IT" sz="2000" b="1" dirty="0" smtClean="0"/>
            </a:br>
            <a:endParaRPr lang="it-IT" sz="2000" b="1" dirty="0" smtClean="0"/>
          </a:p>
          <a:p>
            <a:endParaRPr lang="it-IT" sz="2000" b="1" dirty="0"/>
          </a:p>
        </p:txBody>
      </p:sp>
      <p:pic>
        <p:nvPicPr>
          <p:cNvPr id="4098" name="Picture 2"/>
          <p:cNvPicPr>
            <a:picLocks noGrp="1" noChangeAspect="1" noChangeArrowheads="1"/>
          </p:cNvPicPr>
          <p:nvPr>
            <p:ph type="pic" idx="1"/>
          </p:nvPr>
        </p:nvPicPr>
        <p:blipFill>
          <a:blip r:embed="rId2" cstate="print"/>
          <a:srcRect l="4281" r="4281"/>
          <a:stretch>
            <a:fillRect/>
          </a:stretch>
        </p:blipFill>
        <p:spPr bwMode="auto">
          <a:xfrm>
            <a:off x="3707904" y="404664"/>
            <a:ext cx="4805979" cy="349525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457200"/>
            <a:ext cx="8011616" cy="1171600"/>
          </a:xfrm>
        </p:spPr>
        <p:txBody>
          <a:bodyPr>
            <a:normAutofit fontScale="90000"/>
          </a:bodyPr>
          <a:lstStyle/>
          <a:p>
            <a:pPr algn="ctr"/>
            <a:r>
              <a:rPr lang="it-IT" dirty="0" smtClean="0">
                <a:latin typeface="Bell MT" panose="02020503060305020303" pitchFamily="18" charset="0"/>
              </a:rPr>
              <a:t>REQUISITI  per   l’accoglienza negli   orfanotrofi</a:t>
            </a:r>
            <a:endParaRPr lang="it-IT" dirty="0">
              <a:latin typeface="Bell MT" panose="02020503060305020303" pitchFamily="18" charset="0"/>
            </a:endParaRPr>
          </a:p>
        </p:txBody>
      </p:sp>
      <p:sp>
        <p:nvSpPr>
          <p:cNvPr id="3" name="Segnaposto contenuto 2"/>
          <p:cNvSpPr>
            <a:spLocks noGrp="1"/>
          </p:cNvSpPr>
          <p:nvPr>
            <p:ph idx="1"/>
          </p:nvPr>
        </p:nvSpPr>
        <p:spPr>
          <a:xfrm>
            <a:off x="304800" y="1772816"/>
            <a:ext cx="8686800" cy="4307309"/>
          </a:xfrm>
        </p:spPr>
        <p:txBody>
          <a:bodyPr>
            <a:normAutofit/>
          </a:bodyPr>
          <a:lstStyle/>
          <a:p>
            <a:r>
              <a:rPr lang="it-IT" sz="2500" dirty="0" smtClean="0"/>
              <a:t>Certificato di </a:t>
            </a:r>
            <a:r>
              <a:rPr lang="it-IT" sz="2500" b="1" dirty="0" smtClean="0"/>
              <a:t>morte</a:t>
            </a:r>
            <a:r>
              <a:rPr lang="it-IT" sz="2500" dirty="0" smtClean="0"/>
              <a:t> dei genitori</a:t>
            </a:r>
          </a:p>
          <a:p>
            <a:r>
              <a:rPr lang="it-IT" sz="2500" dirty="0" smtClean="0"/>
              <a:t>Certificato di </a:t>
            </a:r>
            <a:r>
              <a:rPr lang="it-IT" sz="2500" b="1" dirty="0" smtClean="0"/>
              <a:t>nascita</a:t>
            </a:r>
            <a:r>
              <a:rPr lang="it-IT" sz="2500" dirty="0" smtClean="0"/>
              <a:t> dell’orfano</a:t>
            </a:r>
          </a:p>
          <a:p>
            <a:r>
              <a:rPr lang="it-IT" sz="2500" dirty="0" smtClean="0"/>
              <a:t>Certificato di </a:t>
            </a:r>
            <a:r>
              <a:rPr lang="it-IT" sz="2500" b="1" dirty="0" smtClean="0"/>
              <a:t>miserabilità</a:t>
            </a:r>
          </a:p>
          <a:p>
            <a:r>
              <a:rPr lang="it-IT" sz="2500" dirty="0" smtClean="0"/>
              <a:t>Certificato di </a:t>
            </a:r>
            <a:r>
              <a:rPr lang="it-IT" sz="2500" b="1" dirty="0" smtClean="0"/>
              <a:t>residenza</a:t>
            </a:r>
            <a:r>
              <a:rPr lang="it-IT" sz="2500" dirty="0" smtClean="0"/>
              <a:t> a Milano</a:t>
            </a:r>
          </a:p>
          <a:p>
            <a:r>
              <a:rPr lang="it-IT" sz="2500" dirty="0" smtClean="0"/>
              <a:t>Certificato di </a:t>
            </a:r>
            <a:r>
              <a:rPr lang="it-IT" sz="2500" b="1" dirty="0" smtClean="0"/>
              <a:t>nazionalità</a:t>
            </a:r>
          </a:p>
          <a:p>
            <a:r>
              <a:rPr lang="it-IT" sz="2500" dirty="0" smtClean="0"/>
              <a:t>Certificato di </a:t>
            </a:r>
            <a:r>
              <a:rPr lang="it-IT" sz="2500" b="1" dirty="0" smtClean="0"/>
              <a:t>sana e robusta costituzione</a:t>
            </a:r>
          </a:p>
          <a:p>
            <a:r>
              <a:rPr lang="it-IT" sz="2500" dirty="0" smtClean="0"/>
              <a:t>Certificato di </a:t>
            </a:r>
            <a:r>
              <a:rPr lang="it-IT" sz="2500" b="1" dirty="0"/>
              <a:t>v</a:t>
            </a:r>
            <a:r>
              <a:rPr lang="it-IT" sz="2500" b="1" dirty="0" smtClean="0"/>
              <a:t>accinazione</a:t>
            </a:r>
          </a:p>
          <a:p>
            <a:r>
              <a:rPr lang="it-IT" sz="2500" dirty="0" smtClean="0"/>
              <a:t>Certificato di </a:t>
            </a:r>
            <a:r>
              <a:rPr lang="it-IT" sz="2500" b="1" dirty="0" smtClean="0"/>
              <a:t>matrimonio</a:t>
            </a:r>
            <a:r>
              <a:rPr lang="it-IT" sz="2500" dirty="0" smtClean="0"/>
              <a:t> dei genitori</a:t>
            </a:r>
          </a:p>
          <a:p>
            <a:pPr marL="0" indent="0">
              <a:buNone/>
            </a:pPr>
            <a:endParaRPr lang="it-IT" sz="2500" dirty="0"/>
          </a:p>
        </p:txBody>
      </p:sp>
    </p:spTree>
    <p:extLst>
      <p:ext uri="{BB962C8B-B14F-4D97-AF65-F5344CB8AC3E}">
        <p14:creationId xmlns:p14="http://schemas.microsoft.com/office/powerpoint/2010/main" val="748343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457200"/>
            <a:ext cx="7947992" cy="1099592"/>
          </a:xfrm>
        </p:spPr>
        <p:txBody>
          <a:bodyPr>
            <a:normAutofit fontScale="90000"/>
          </a:bodyPr>
          <a:lstStyle/>
          <a:p>
            <a:pPr algn="ctr"/>
            <a:r>
              <a:rPr lang="it-IT" dirty="0" smtClean="0"/>
              <a:t>serie dei fascicoli personali degli orfani </a:t>
            </a:r>
            <a:r>
              <a:rPr lang="it-IT" dirty="0" err="1" smtClean="0"/>
              <a:t>Martinitt</a:t>
            </a:r>
            <a:r>
              <a:rPr lang="it-IT" dirty="0" smtClean="0"/>
              <a:t> </a:t>
            </a:r>
            <a:endParaRPr lang="it-IT" dirty="0"/>
          </a:p>
        </p:txBody>
      </p:sp>
      <p:sp>
        <p:nvSpPr>
          <p:cNvPr id="3" name="Segnaposto contenuto 2"/>
          <p:cNvSpPr>
            <a:spLocks noGrp="1"/>
          </p:cNvSpPr>
          <p:nvPr>
            <p:ph idx="1"/>
          </p:nvPr>
        </p:nvSpPr>
        <p:spPr>
          <a:xfrm>
            <a:off x="1979712" y="2132856"/>
            <a:ext cx="8686800" cy="4525963"/>
          </a:xfrm>
        </p:spPr>
        <p:txBody>
          <a:bodyPr/>
          <a:lstStyle/>
          <a:p>
            <a:r>
              <a:rPr lang="it-IT" dirty="0" smtClean="0"/>
              <a:t>1^ SERIE: 1800-1900</a:t>
            </a:r>
          </a:p>
          <a:p>
            <a:r>
              <a:rPr lang="it-IT" dirty="0" smtClean="0"/>
              <a:t>2^ SERIE: 1901-1939</a:t>
            </a:r>
          </a:p>
          <a:p>
            <a:r>
              <a:rPr lang="it-IT" dirty="0" smtClean="0"/>
              <a:t>3^ SERIE: 1940-1959</a:t>
            </a:r>
            <a:endParaRPr lang="it-IT" dirty="0"/>
          </a:p>
        </p:txBody>
      </p:sp>
    </p:spTree>
    <p:extLst>
      <p:ext uri="{BB962C8B-B14F-4D97-AF65-F5344CB8AC3E}">
        <p14:creationId xmlns:p14="http://schemas.microsoft.com/office/powerpoint/2010/main" val="1231193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2636912"/>
            <a:ext cx="9073008" cy="1446550"/>
          </a:xfrm>
          <a:prstGeom prst="rect">
            <a:avLst/>
          </a:prstGeom>
          <a:noFill/>
        </p:spPr>
        <p:txBody>
          <a:bodyPr wrap="square" rtlCol="0">
            <a:spAutoFit/>
          </a:bodyPr>
          <a:lstStyle/>
          <a:p>
            <a:pPr algn="ctr"/>
            <a:r>
              <a:rPr lang="it-IT" sz="4400" b="1" dirty="0" smtClean="0">
                <a:latin typeface="Arial Black" pitchFamily="34" charset="0"/>
              </a:rPr>
              <a:t>FASCICOLI </a:t>
            </a:r>
          </a:p>
          <a:p>
            <a:pPr algn="ctr"/>
            <a:r>
              <a:rPr lang="it-IT" sz="4400" b="1" dirty="0" smtClean="0">
                <a:latin typeface="Arial Black" pitchFamily="34" charset="0"/>
              </a:rPr>
              <a:t>PRIMA </a:t>
            </a:r>
            <a:r>
              <a:rPr lang="it-IT" sz="4400" b="1" dirty="0" smtClean="0">
                <a:latin typeface="Arial Black" pitchFamily="34" charset="0"/>
              </a:rPr>
              <a:t>SERIE</a:t>
            </a:r>
            <a:endParaRPr lang="it-IT" sz="4400" b="1" dirty="0">
              <a:latin typeface="Arial Black" pitchFamily="34" charset="0"/>
            </a:endParaRPr>
          </a:p>
        </p:txBody>
      </p:sp>
    </p:spTree>
  </p:cSld>
  <p:clrMapOvr>
    <a:masterClrMapping/>
  </p:clrMapOvr>
  <p:transition spd="slow">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nvGraphicFramePr>
        <p:xfrm>
          <a:off x="-252536" y="908720"/>
          <a:ext cx="6768752" cy="48245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1861490767"/>
              </p:ext>
            </p:extLst>
          </p:nvPr>
        </p:nvGraphicFramePr>
        <p:xfrm>
          <a:off x="6228184" y="1340768"/>
          <a:ext cx="2688208" cy="2520280"/>
        </p:xfrm>
        <a:graphic>
          <a:graphicData uri="http://schemas.openxmlformats.org/drawingml/2006/table">
            <a:tbl>
              <a:tblPr/>
              <a:tblGrid>
                <a:gridCol w="1344104">
                  <a:extLst>
                    <a:ext uri="{9D8B030D-6E8A-4147-A177-3AD203B41FA5}">
                      <a16:colId xmlns:a16="http://schemas.microsoft.com/office/drawing/2014/main" val="20000"/>
                    </a:ext>
                  </a:extLst>
                </a:gridCol>
                <a:gridCol w="1344104">
                  <a:extLst>
                    <a:ext uri="{9D8B030D-6E8A-4147-A177-3AD203B41FA5}">
                      <a16:colId xmlns:a16="http://schemas.microsoft.com/office/drawing/2014/main" val="20001"/>
                    </a:ext>
                  </a:extLst>
                </a:gridCol>
              </a:tblGrid>
              <a:tr h="315035">
                <a:tc gridSpan="2">
                  <a:txBody>
                    <a:bodyPr/>
                    <a:lstStyle/>
                    <a:p>
                      <a:pPr algn="ctr" fontAlgn="b"/>
                      <a:r>
                        <a:rPr lang="it-IT" sz="1400" b="1" i="0" u="none" strike="noStrike" dirty="0" smtClean="0">
                          <a:solidFill>
                            <a:srgbClr val="000000"/>
                          </a:solidFill>
                          <a:latin typeface="Calibri"/>
                        </a:rPr>
                        <a:t>ORFANI 1800-1900</a:t>
                      </a:r>
                      <a:endParaRPr lang="it-IT"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it-IT"/>
                    </a:p>
                  </a:txBody>
                  <a:tcPr/>
                </a:tc>
                <a:extLst>
                  <a:ext uri="{0D108BD9-81ED-4DB2-BD59-A6C34878D82A}">
                    <a16:rowId xmlns:a16="http://schemas.microsoft.com/office/drawing/2014/main" val="10000"/>
                  </a:ext>
                </a:extLst>
              </a:tr>
              <a:tr h="315035">
                <a:tc>
                  <a:txBody>
                    <a:bodyPr/>
                    <a:lstStyle/>
                    <a:p>
                      <a:pPr algn="l" fontAlgn="b"/>
                      <a:r>
                        <a:rPr lang="it-IT" sz="1100" b="0" i="0" u="none" strike="noStrike" baseline="0" dirty="0" smtClean="0">
                          <a:solidFill>
                            <a:srgbClr val="000000"/>
                          </a:solidFill>
                          <a:latin typeface="Calibri"/>
                        </a:rPr>
                        <a:t>           S</a:t>
                      </a:r>
                      <a:r>
                        <a:rPr lang="it-IT" sz="1100" b="0" i="0" u="none" strike="noStrike" dirty="0" smtClean="0">
                          <a:solidFill>
                            <a:srgbClr val="000000"/>
                          </a:solidFill>
                          <a:latin typeface="Calibri"/>
                        </a:rPr>
                        <a:t>COLARO</a:t>
                      </a:r>
                      <a:endParaRPr lang="it-IT"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5035">
                <a:tc>
                  <a:txBody>
                    <a:bodyPr/>
                    <a:lstStyle/>
                    <a:p>
                      <a:pPr algn="l" fontAlgn="b"/>
                      <a:r>
                        <a:rPr lang="it-IT" sz="1100" b="0" i="0" u="none" strike="noStrike" baseline="0" dirty="0" smtClean="0">
                          <a:solidFill>
                            <a:srgbClr val="000000"/>
                          </a:solidFill>
                          <a:latin typeface="Calibri"/>
                        </a:rPr>
                        <a:t>          FI</a:t>
                      </a:r>
                      <a:r>
                        <a:rPr lang="it-IT" sz="1100" b="0" i="0" u="none" strike="noStrike" dirty="0" smtClean="0">
                          <a:solidFill>
                            <a:srgbClr val="000000"/>
                          </a:solidFill>
                          <a:latin typeface="Calibri"/>
                        </a:rPr>
                        <a:t>LOGRAFO</a:t>
                      </a:r>
                      <a:endParaRPr lang="it-IT"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5035">
                <a:tc>
                  <a:txBody>
                    <a:bodyPr/>
                    <a:lstStyle/>
                    <a:p>
                      <a:pPr algn="l" fontAlgn="b"/>
                      <a:r>
                        <a:rPr lang="it-IT" sz="1100" b="0" i="0" u="none" strike="noStrike" baseline="0" dirty="0" smtClean="0">
                          <a:solidFill>
                            <a:srgbClr val="000000"/>
                          </a:solidFill>
                          <a:latin typeface="Calibri"/>
                        </a:rPr>
                        <a:t>           INCI</a:t>
                      </a:r>
                      <a:r>
                        <a:rPr lang="it-IT" sz="1100" b="0" i="0" u="none" strike="noStrike" dirty="0" smtClean="0">
                          <a:solidFill>
                            <a:srgbClr val="000000"/>
                          </a:solidFill>
                          <a:latin typeface="Calibri"/>
                        </a:rPr>
                        <a:t>SORE</a:t>
                      </a:r>
                      <a:endParaRPr lang="it-IT"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5035">
                <a:tc>
                  <a:txBody>
                    <a:bodyPr/>
                    <a:lstStyle/>
                    <a:p>
                      <a:pPr algn="l" fontAlgn="b"/>
                      <a:r>
                        <a:rPr lang="it-IT" sz="1100" b="0" i="0" u="none" strike="noStrike" baseline="0" dirty="0" smtClean="0">
                          <a:solidFill>
                            <a:srgbClr val="000000"/>
                          </a:solidFill>
                          <a:latin typeface="Calibri"/>
                        </a:rPr>
                        <a:t>         B</a:t>
                      </a:r>
                      <a:r>
                        <a:rPr lang="it-IT" sz="1100" b="0" i="0" u="none" strike="noStrike" dirty="0" smtClean="0">
                          <a:solidFill>
                            <a:srgbClr val="000000"/>
                          </a:solidFill>
                          <a:latin typeface="Calibri"/>
                        </a:rPr>
                        <a:t>OTTEGAIO</a:t>
                      </a:r>
                      <a:endParaRPr lang="it-IT"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5035">
                <a:tc>
                  <a:txBody>
                    <a:bodyPr/>
                    <a:lstStyle/>
                    <a:p>
                      <a:pPr algn="l" fontAlgn="b"/>
                      <a:r>
                        <a:rPr lang="it-IT" sz="1100" b="0" i="0" u="none" strike="noStrike" baseline="0" dirty="0" smtClean="0">
                          <a:solidFill>
                            <a:srgbClr val="000000"/>
                          </a:solidFill>
                          <a:latin typeface="Calibri"/>
                        </a:rPr>
                        <a:t>           O</a:t>
                      </a:r>
                      <a:r>
                        <a:rPr lang="it-IT" sz="1100" b="0" i="0" u="none" strike="noStrike" dirty="0" smtClean="0">
                          <a:solidFill>
                            <a:srgbClr val="000000"/>
                          </a:solidFill>
                          <a:latin typeface="Calibri"/>
                        </a:rPr>
                        <a:t>PERAIO</a:t>
                      </a:r>
                      <a:endParaRPr lang="it-IT"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5035">
                <a:tc>
                  <a:txBody>
                    <a:bodyPr/>
                    <a:lstStyle/>
                    <a:p>
                      <a:pPr algn="l" fontAlgn="b"/>
                      <a:r>
                        <a:rPr lang="it-IT" sz="1100" b="0" i="0" u="none" strike="noStrike" baseline="0" dirty="0" smtClean="0">
                          <a:solidFill>
                            <a:srgbClr val="000000"/>
                          </a:solidFill>
                          <a:latin typeface="Calibri"/>
                        </a:rPr>
                        <a:t>        C</a:t>
                      </a:r>
                      <a:r>
                        <a:rPr lang="it-IT" sz="1100" b="0" i="0" u="none" strike="noStrike" dirty="0" smtClean="0">
                          <a:solidFill>
                            <a:srgbClr val="000000"/>
                          </a:solidFill>
                          <a:latin typeface="Calibri"/>
                        </a:rPr>
                        <a:t>OMMESSO</a:t>
                      </a:r>
                      <a:endParaRPr lang="it-IT"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5035">
                <a:tc>
                  <a:txBody>
                    <a:bodyPr/>
                    <a:lstStyle/>
                    <a:p>
                      <a:pPr algn="l" fontAlgn="b"/>
                      <a:r>
                        <a:rPr lang="it-IT" sz="1100" b="0" i="0" u="none" strike="noStrike" baseline="0" smtClean="0">
                          <a:solidFill>
                            <a:srgbClr val="000000"/>
                          </a:solidFill>
                          <a:latin typeface="Calibri"/>
                        </a:rPr>
                        <a:t>       FA</a:t>
                      </a:r>
                      <a:r>
                        <a:rPr lang="it-IT" sz="1100" b="0" i="0" u="none" strike="noStrike" smtClean="0">
                          <a:solidFill>
                            <a:srgbClr val="000000"/>
                          </a:solidFill>
                          <a:latin typeface="Calibri"/>
                        </a:rPr>
                        <a:t>LEGNAME</a:t>
                      </a:r>
                      <a:endParaRPr lang="it-IT" sz="11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CasellaDiTesto 3"/>
          <p:cNvSpPr txBox="1"/>
          <p:nvPr/>
        </p:nvSpPr>
        <p:spPr>
          <a:xfrm>
            <a:off x="6516216" y="4108430"/>
            <a:ext cx="5112568" cy="369332"/>
          </a:xfrm>
          <a:prstGeom prst="rect">
            <a:avLst/>
          </a:prstGeom>
          <a:noFill/>
        </p:spPr>
        <p:txBody>
          <a:bodyPr wrap="square" rtlCol="0">
            <a:spAutoFit/>
          </a:bodyPr>
          <a:lstStyle/>
          <a:p>
            <a:r>
              <a:rPr lang="it-IT" dirty="0" smtClean="0"/>
              <a:t>Unità analizzate: 8</a:t>
            </a:r>
            <a:endParaRPr lang="it-IT" dirty="0"/>
          </a:p>
        </p:txBody>
      </p:sp>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763408813"/>
              </p:ext>
            </p:extLst>
          </p:nvPr>
        </p:nvGraphicFramePr>
        <p:xfrm>
          <a:off x="6084168" y="476672"/>
          <a:ext cx="2880320" cy="4680523"/>
        </p:xfrm>
        <a:graphic>
          <a:graphicData uri="http://schemas.openxmlformats.org/drawingml/2006/table">
            <a:tbl>
              <a:tblPr/>
              <a:tblGrid>
                <a:gridCol w="14401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203501">
                <a:tc gridSpan="2">
                  <a:txBody>
                    <a:bodyPr/>
                    <a:lstStyle/>
                    <a:p>
                      <a:pPr algn="ctr" fontAlgn="b"/>
                      <a:r>
                        <a:rPr lang="it-IT" sz="1100" b="1" i="0" u="none" strike="noStrike" dirty="0" smtClean="0">
                          <a:solidFill>
                            <a:srgbClr val="000000"/>
                          </a:solidFill>
                          <a:latin typeface="Calibri"/>
                        </a:rPr>
                        <a:t>UOMINI 1800-1900</a:t>
                      </a:r>
                      <a:endParaRPr lang="it-IT"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hMerge="1">
                  <a:txBody>
                    <a:bodyPr/>
                    <a:lstStyle/>
                    <a:p>
                      <a:endParaRPr lang="it-IT"/>
                    </a:p>
                  </a:txBody>
                  <a:tcPr/>
                </a:tc>
                <a:extLst>
                  <a:ext uri="{0D108BD9-81ED-4DB2-BD59-A6C34878D82A}">
                    <a16:rowId xmlns:a16="http://schemas.microsoft.com/office/drawing/2014/main" val="10000"/>
                  </a:ext>
                </a:extLst>
              </a:tr>
              <a:tr h="203501">
                <a:tc>
                  <a:txBody>
                    <a:bodyPr/>
                    <a:lstStyle/>
                    <a:p>
                      <a:pPr algn="l" fontAlgn="b"/>
                      <a:r>
                        <a:rPr lang="it-IT" sz="1000" b="0" i="0" u="none" strike="noStrike">
                          <a:solidFill>
                            <a:srgbClr val="000000"/>
                          </a:solidFill>
                          <a:latin typeface="Calibri"/>
                        </a:rPr>
                        <a:t>OREFICE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3501">
                <a:tc>
                  <a:txBody>
                    <a:bodyPr/>
                    <a:lstStyle/>
                    <a:p>
                      <a:pPr algn="l" fontAlgn="b"/>
                      <a:r>
                        <a:rPr lang="it-IT" sz="1000" b="0" i="0" u="none" strike="noStrike">
                          <a:solidFill>
                            <a:srgbClr val="000000"/>
                          </a:solidFill>
                          <a:latin typeface="Calibri"/>
                        </a:rPr>
                        <a:t>SCRITTORE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3501">
                <a:tc>
                  <a:txBody>
                    <a:bodyPr/>
                    <a:lstStyle/>
                    <a:p>
                      <a:pPr algn="l" fontAlgn="b"/>
                      <a:r>
                        <a:rPr lang="it-IT" sz="1000" b="0" i="0" u="none" strike="noStrike">
                          <a:solidFill>
                            <a:srgbClr val="000000"/>
                          </a:solidFill>
                          <a:latin typeface="Calibri"/>
                        </a:rPr>
                        <a:t>FALEGNAME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3501">
                <a:tc>
                  <a:txBody>
                    <a:bodyPr/>
                    <a:lstStyle/>
                    <a:p>
                      <a:pPr algn="l" fontAlgn="b"/>
                      <a:r>
                        <a:rPr lang="it-IT" sz="1000" b="0" i="0" u="none" strike="noStrike">
                          <a:solidFill>
                            <a:srgbClr val="000000"/>
                          </a:solidFill>
                          <a:latin typeface="Calibri"/>
                        </a:rPr>
                        <a:t>TESSITORE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3501">
                <a:tc>
                  <a:txBody>
                    <a:bodyPr/>
                    <a:lstStyle/>
                    <a:p>
                      <a:pPr algn="l" fontAlgn="b"/>
                      <a:r>
                        <a:rPr lang="it-IT" sz="1000" b="0" i="0" u="none" strike="noStrike">
                          <a:solidFill>
                            <a:srgbClr val="000000"/>
                          </a:solidFill>
                          <a:latin typeface="Calibri"/>
                        </a:rPr>
                        <a:t>FACCHINO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3501">
                <a:tc>
                  <a:txBody>
                    <a:bodyPr/>
                    <a:lstStyle/>
                    <a:p>
                      <a:pPr algn="l" fontAlgn="b"/>
                      <a:r>
                        <a:rPr lang="it-IT" sz="1000" b="0" i="0" u="none" strike="noStrike">
                          <a:solidFill>
                            <a:srgbClr val="000000"/>
                          </a:solidFill>
                          <a:latin typeface="Calibri"/>
                        </a:rPr>
                        <a:t>FILAMENTA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3501">
                <a:tc>
                  <a:txBody>
                    <a:bodyPr/>
                    <a:lstStyle/>
                    <a:p>
                      <a:pPr algn="l" fontAlgn="b"/>
                      <a:r>
                        <a:rPr lang="it-IT" sz="1000" b="0" i="0" u="none" strike="noStrike">
                          <a:solidFill>
                            <a:srgbClr val="000000"/>
                          </a:solidFill>
                          <a:latin typeface="Calibri"/>
                        </a:rPr>
                        <a:t>MEDIATORE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3501">
                <a:tc>
                  <a:txBody>
                    <a:bodyPr/>
                    <a:lstStyle/>
                    <a:p>
                      <a:pPr algn="l" fontAlgn="b"/>
                      <a:r>
                        <a:rPr lang="it-IT" sz="1000" b="0" i="0" u="none" strike="noStrike">
                          <a:solidFill>
                            <a:srgbClr val="000000"/>
                          </a:solidFill>
                          <a:latin typeface="Calibri"/>
                        </a:rPr>
                        <a:t>LAVATORE PANNI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3501">
                <a:tc>
                  <a:txBody>
                    <a:bodyPr/>
                    <a:lstStyle/>
                    <a:p>
                      <a:pPr algn="l" fontAlgn="b"/>
                      <a:r>
                        <a:rPr lang="it-IT" sz="1000" b="0" i="0" u="none" strike="noStrike">
                          <a:solidFill>
                            <a:srgbClr val="000000"/>
                          </a:solidFill>
                          <a:latin typeface="Calibri"/>
                        </a:rPr>
                        <a:t>PORTINAIO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3501">
                <a:tc>
                  <a:txBody>
                    <a:bodyPr/>
                    <a:lstStyle/>
                    <a:p>
                      <a:pPr algn="l" fontAlgn="b"/>
                      <a:r>
                        <a:rPr lang="it-IT" sz="1000" b="0" i="0" u="none" strike="noStrike">
                          <a:solidFill>
                            <a:srgbClr val="000000"/>
                          </a:solidFill>
                          <a:latin typeface="Calibri"/>
                        </a:rPr>
                        <a:t>FABBRICATORE ARMI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3501">
                <a:tc>
                  <a:txBody>
                    <a:bodyPr/>
                    <a:lstStyle/>
                    <a:p>
                      <a:pPr algn="l" fontAlgn="b"/>
                      <a:r>
                        <a:rPr lang="it-IT" sz="1000" b="0" i="0" u="none" strike="noStrike">
                          <a:solidFill>
                            <a:srgbClr val="000000"/>
                          </a:solidFill>
                          <a:latin typeface="Calibri"/>
                        </a:rPr>
                        <a:t>INFERMIERE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3501">
                <a:tc>
                  <a:txBody>
                    <a:bodyPr/>
                    <a:lstStyle/>
                    <a:p>
                      <a:pPr algn="l" fontAlgn="b"/>
                      <a:r>
                        <a:rPr lang="it-IT" sz="1000" b="0" i="0" u="none" strike="noStrike">
                          <a:solidFill>
                            <a:srgbClr val="000000"/>
                          </a:solidFill>
                          <a:latin typeface="Calibri"/>
                        </a:rPr>
                        <a:t>STAMPATORE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3501">
                <a:tc>
                  <a:txBody>
                    <a:bodyPr/>
                    <a:lstStyle/>
                    <a:p>
                      <a:pPr algn="l" fontAlgn="b"/>
                      <a:r>
                        <a:rPr lang="it-IT" sz="1000" b="0" i="0" u="none" strike="noStrike">
                          <a:solidFill>
                            <a:srgbClr val="000000"/>
                          </a:solidFill>
                          <a:latin typeface="Calibri"/>
                        </a:rPr>
                        <a:t>MAGAZZINIERE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3501">
                <a:tc>
                  <a:txBody>
                    <a:bodyPr/>
                    <a:lstStyle/>
                    <a:p>
                      <a:pPr algn="l" fontAlgn="b"/>
                      <a:r>
                        <a:rPr lang="it-IT" sz="1000" b="0" i="0" u="none" strike="noStrike">
                          <a:solidFill>
                            <a:srgbClr val="000000"/>
                          </a:solidFill>
                          <a:latin typeface="Calibri"/>
                        </a:rPr>
                        <a:t>COCCHIERE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3501">
                <a:tc>
                  <a:txBody>
                    <a:bodyPr/>
                    <a:lstStyle/>
                    <a:p>
                      <a:pPr algn="l" fontAlgn="b"/>
                      <a:r>
                        <a:rPr lang="it-IT" sz="1000" b="0" i="0" u="none" strike="noStrike">
                          <a:solidFill>
                            <a:srgbClr val="000000"/>
                          </a:solidFill>
                          <a:latin typeface="Calibri"/>
                        </a:rPr>
                        <a:t>FORATORE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3501">
                <a:tc>
                  <a:txBody>
                    <a:bodyPr/>
                    <a:lstStyle/>
                    <a:p>
                      <a:pPr algn="l" fontAlgn="b"/>
                      <a:r>
                        <a:rPr lang="it-IT" sz="1000" b="0" i="0" u="none" strike="noStrike">
                          <a:solidFill>
                            <a:srgbClr val="000000"/>
                          </a:solidFill>
                          <a:latin typeface="Calibri"/>
                        </a:rPr>
                        <a:t>SARTO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3501">
                <a:tc>
                  <a:txBody>
                    <a:bodyPr/>
                    <a:lstStyle/>
                    <a:p>
                      <a:pPr algn="l" fontAlgn="b"/>
                      <a:r>
                        <a:rPr lang="it-IT" sz="1000" b="0" i="0" u="none" strike="noStrike">
                          <a:solidFill>
                            <a:srgbClr val="000000"/>
                          </a:solidFill>
                          <a:latin typeface="Calibri"/>
                        </a:rPr>
                        <a:t>IMPIEGATO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3501">
                <a:tc>
                  <a:txBody>
                    <a:bodyPr/>
                    <a:lstStyle/>
                    <a:p>
                      <a:pPr algn="l" fontAlgn="b"/>
                      <a:r>
                        <a:rPr lang="it-IT" sz="1000" b="0" i="0" u="none" strike="noStrike">
                          <a:solidFill>
                            <a:srgbClr val="000000"/>
                          </a:solidFill>
                          <a:latin typeface="Calibri"/>
                        </a:rPr>
                        <a:t>MASTRO D'ORGANO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03501">
                <a:tc>
                  <a:txBody>
                    <a:bodyPr/>
                    <a:lstStyle/>
                    <a:p>
                      <a:pPr algn="l" fontAlgn="b"/>
                      <a:r>
                        <a:rPr lang="it-IT" sz="1000" b="0" i="0" u="none" strike="noStrike">
                          <a:solidFill>
                            <a:srgbClr val="000000"/>
                          </a:solidFill>
                          <a:latin typeface="Calibri"/>
                        </a:rPr>
                        <a:t>GARZONE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03501">
                <a:tc>
                  <a:txBody>
                    <a:bodyPr/>
                    <a:lstStyle/>
                    <a:p>
                      <a:pPr algn="l" fontAlgn="b"/>
                      <a:r>
                        <a:rPr lang="it-IT" sz="1000" b="0" i="0" u="none" strike="noStrike">
                          <a:solidFill>
                            <a:srgbClr val="000000"/>
                          </a:solidFill>
                          <a:latin typeface="Calibri"/>
                        </a:rPr>
                        <a:t>FABBRO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03501">
                <a:tc>
                  <a:txBody>
                    <a:bodyPr/>
                    <a:lstStyle/>
                    <a:p>
                      <a:pPr algn="l" fontAlgn="b"/>
                      <a:r>
                        <a:rPr lang="it-IT" sz="1000" b="0" i="0" u="none" strike="noStrike">
                          <a:solidFill>
                            <a:srgbClr val="000000"/>
                          </a:solidFill>
                          <a:latin typeface="Calibri"/>
                        </a:rPr>
                        <a:t>FERRAIO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03501">
                <a:tc>
                  <a:txBody>
                    <a:bodyPr/>
                    <a:lstStyle/>
                    <a:p>
                      <a:pPr algn="l" fontAlgn="b"/>
                      <a:r>
                        <a:rPr lang="it-IT" sz="10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000" b="0"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2"/>
                  </a:ext>
                </a:extLst>
              </a:tr>
            </a:tbl>
          </a:graphicData>
        </a:graphic>
      </p:graphicFrame>
      <p:graphicFrame>
        <p:nvGraphicFramePr>
          <p:cNvPr id="4" name="Grafico 3"/>
          <p:cNvGraphicFramePr/>
          <p:nvPr>
            <p:extLst>
              <p:ext uri="{D42A27DB-BD31-4B8C-83A1-F6EECF244321}">
                <p14:modId xmlns:p14="http://schemas.microsoft.com/office/powerpoint/2010/main" val="1448552398"/>
              </p:ext>
            </p:extLst>
          </p:nvPr>
        </p:nvGraphicFramePr>
        <p:xfrm>
          <a:off x="611560" y="943140"/>
          <a:ext cx="5184576" cy="4766295"/>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1187624" y="908720"/>
            <a:ext cx="3600400" cy="369332"/>
          </a:xfrm>
          <a:prstGeom prst="rect">
            <a:avLst/>
          </a:prstGeom>
          <a:noFill/>
        </p:spPr>
        <p:txBody>
          <a:bodyPr wrap="square" rtlCol="0">
            <a:spAutoFit/>
          </a:bodyPr>
          <a:lstStyle/>
          <a:p>
            <a:r>
              <a:rPr lang="it-IT" b="1" dirty="0" smtClean="0"/>
              <a:t>LAVORI PRATICATI DAGLI UOMINI</a:t>
            </a:r>
            <a:endParaRPr lang="it-IT" b="1" dirty="0"/>
          </a:p>
        </p:txBody>
      </p:sp>
      <p:sp>
        <p:nvSpPr>
          <p:cNvPr id="2" name="CasellaDiTesto 1"/>
          <p:cNvSpPr txBox="1"/>
          <p:nvPr/>
        </p:nvSpPr>
        <p:spPr>
          <a:xfrm>
            <a:off x="6372200" y="5157195"/>
            <a:ext cx="2736304" cy="369332"/>
          </a:xfrm>
          <a:prstGeom prst="rect">
            <a:avLst/>
          </a:prstGeom>
          <a:noFill/>
        </p:spPr>
        <p:txBody>
          <a:bodyPr wrap="square" rtlCol="0">
            <a:spAutoFit/>
          </a:bodyPr>
          <a:lstStyle/>
          <a:p>
            <a:r>
              <a:rPr lang="it-IT" dirty="0" smtClean="0"/>
              <a:t>Unità analizzate:35</a:t>
            </a:r>
            <a:endParaRPr lang="it-IT" dirty="0"/>
          </a:p>
        </p:txBody>
      </p:sp>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4267200" y="3333750"/>
          <a:ext cx="609600" cy="887338"/>
        </p:xfrm>
        <a:graphic>
          <a:graphicData uri="http://schemas.openxmlformats.org/drawingml/2006/table">
            <a:tbl>
              <a:tblPr/>
              <a:tblGrid>
                <a:gridCol w="609600">
                  <a:extLst>
                    <a:ext uri="{9D8B030D-6E8A-4147-A177-3AD203B41FA5}">
                      <a16:colId xmlns:a16="http://schemas.microsoft.com/office/drawing/2014/main" val="20000"/>
                    </a:ext>
                  </a:extLst>
                </a:gridCol>
              </a:tblGrid>
              <a:tr h="887338">
                <a:tc>
                  <a:txBody>
                    <a:bodyPr/>
                    <a:lstStyle/>
                    <a:p>
                      <a:pPr algn="l" fontAlgn="b"/>
                      <a:endParaRPr lang="it-IT" sz="11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3" name="Grafico 2"/>
          <p:cNvGraphicFramePr/>
          <p:nvPr/>
        </p:nvGraphicFramePr>
        <p:xfrm>
          <a:off x="467544" y="191683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2328374635"/>
              </p:ext>
            </p:extLst>
          </p:nvPr>
        </p:nvGraphicFramePr>
        <p:xfrm>
          <a:off x="5508104" y="2060848"/>
          <a:ext cx="3024336" cy="2088234"/>
        </p:xfrm>
        <a:graphic>
          <a:graphicData uri="http://schemas.openxmlformats.org/drawingml/2006/table">
            <a:tbl>
              <a:tblPr/>
              <a:tblGrid>
                <a:gridCol w="151216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48039">
                <a:tc gridSpan="2">
                  <a:txBody>
                    <a:bodyPr/>
                    <a:lstStyle/>
                    <a:p>
                      <a:pPr algn="ctr" fontAlgn="b"/>
                      <a:r>
                        <a:rPr lang="it-IT" sz="1100" b="1" i="0" u="none" strike="noStrike" dirty="0" smtClean="0">
                          <a:solidFill>
                            <a:srgbClr val="000000"/>
                          </a:solidFill>
                          <a:latin typeface="Calibri"/>
                        </a:rPr>
                        <a:t>DONNE 1800-1900</a:t>
                      </a:r>
                      <a:endParaRPr lang="it-IT"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7D7A"/>
                    </a:solidFill>
                  </a:tcPr>
                </a:tc>
                <a:tc hMerge="1">
                  <a:txBody>
                    <a:bodyPr/>
                    <a:lstStyle/>
                    <a:p>
                      <a:endParaRPr lang="it-IT"/>
                    </a:p>
                  </a:txBody>
                  <a:tcPr/>
                </a:tc>
                <a:extLst>
                  <a:ext uri="{0D108BD9-81ED-4DB2-BD59-A6C34878D82A}">
                    <a16:rowId xmlns:a16="http://schemas.microsoft.com/office/drawing/2014/main" val="10000"/>
                  </a:ext>
                </a:extLst>
              </a:tr>
              <a:tr h="348039">
                <a:tc>
                  <a:txBody>
                    <a:bodyPr/>
                    <a:lstStyle/>
                    <a:p>
                      <a:pPr algn="l" fontAlgn="b"/>
                      <a:r>
                        <a:rPr lang="it-IT" sz="1100" b="0" i="0" u="none" strike="noStrike">
                          <a:solidFill>
                            <a:srgbClr val="000000"/>
                          </a:solidFill>
                          <a:latin typeface="Calibri"/>
                        </a:rPr>
                        <a:t>SERVENTI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8039">
                <a:tc>
                  <a:txBody>
                    <a:bodyPr/>
                    <a:lstStyle/>
                    <a:p>
                      <a:pPr algn="l" fontAlgn="b"/>
                      <a:r>
                        <a:rPr lang="it-IT" sz="1100" b="0" i="0" u="none" strike="noStrike">
                          <a:solidFill>
                            <a:srgbClr val="000000"/>
                          </a:solidFill>
                          <a:latin typeface="Calibri"/>
                        </a:rPr>
                        <a:t>OPERAIA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8039">
                <a:tc>
                  <a:txBody>
                    <a:bodyPr/>
                    <a:lstStyle/>
                    <a:p>
                      <a:pPr algn="l" fontAlgn="b"/>
                      <a:r>
                        <a:rPr lang="it-IT" sz="1100" b="0" i="0" u="none" strike="noStrike">
                          <a:solidFill>
                            <a:srgbClr val="000000"/>
                          </a:solidFill>
                          <a:latin typeface="Calibri"/>
                        </a:rPr>
                        <a:t>SARTA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8039">
                <a:tc>
                  <a:txBody>
                    <a:bodyPr/>
                    <a:lstStyle/>
                    <a:p>
                      <a:pPr algn="l" fontAlgn="b"/>
                      <a:r>
                        <a:rPr lang="it-IT" sz="1100" b="0" i="0" u="none" strike="noStrike">
                          <a:solidFill>
                            <a:srgbClr val="000000"/>
                          </a:solidFill>
                          <a:latin typeface="Calibri"/>
                        </a:rPr>
                        <a:t>CUCITRICE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8039">
                <a:tc>
                  <a:txBody>
                    <a:bodyPr/>
                    <a:lstStyle/>
                    <a:p>
                      <a:pPr algn="l" fontAlgn="b"/>
                      <a:r>
                        <a:rPr lang="it-IT" sz="1100" b="0" i="0" u="none" strike="noStrike">
                          <a:solidFill>
                            <a:srgbClr val="000000"/>
                          </a:solidFill>
                          <a:latin typeface="Calibri"/>
                        </a:rPr>
                        <a:t>TESSITRICE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CasellaDiTesto 4"/>
          <p:cNvSpPr txBox="1"/>
          <p:nvPr/>
        </p:nvSpPr>
        <p:spPr>
          <a:xfrm>
            <a:off x="6012160" y="4365104"/>
            <a:ext cx="2736304" cy="369332"/>
          </a:xfrm>
          <a:prstGeom prst="rect">
            <a:avLst/>
          </a:prstGeom>
          <a:noFill/>
        </p:spPr>
        <p:txBody>
          <a:bodyPr wrap="square" rtlCol="0">
            <a:spAutoFit/>
          </a:bodyPr>
          <a:lstStyle/>
          <a:p>
            <a:r>
              <a:rPr lang="it-IT" dirty="0" smtClean="0"/>
              <a:t>Unità analizzate: 6</a:t>
            </a:r>
            <a:endParaRPr lang="it-IT" dirty="0"/>
          </a:p>
        </p:txBody>
      </p:sp>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2348880"/>
            <a:ext cx="8189809" cy="1323439"/>
          </a:xfrm>
          <a:prstGeom prst="rect">
            <a:avLst/>
          </a:prstGeom>
          <a:noFill/>
        </p:spPr>
        <p:txBody>
          <a:bodyPr wrap="square" rtlCol="0">
            <a:spAutoFit/>
          </a:bodyPr>
          <a:lstStyle/>
          <a:p>
            <a:pPr algn="ctr"/>
            <a:r>
              <a:rPr lang="it-IT" sz="4000" dirty="0" smtClean="0">
                <a:latin typeface="Arial Black" pitchFamily="34" charset="0"/>
              </a:rPr>
              <a:t>FASCICOLI </a:t>
            </a:r>
          </a:p>
          <a:p>
            <a:pPr algn="ctr"/>
            <a:r>
              <a:rPr lang="it-IT" sz="4000" dirty="0" smtClean="0">
                <a:latin typeface="Arial Black" pitchFamily="34" charset="0"/>
              </a:rPr>
              <a:t>SECONDA </a:t>
            </a:r>
            <a:r>
              <a:rPr lang="it-IT" sz="4000" dirty="0" smtClean="0">
                <a:latin typeface="Arial Black" pitchFamily="34" charset="0"/>
              </a:rPr>
              <a:t>SERIE</a:t>
            </a:r>
            <a:endParaRPr lang="it-IT" sz="4000" dirty="0">
              <a:latin typeface="Arial Black" pitchFamily="34" charset="0"/>
            </a:endParaRPr>
          </a:p>
        </p:txBody>
      </p:sp>
    </p:spTree>
  </p:cSld>
  <p:clrMapOvr>
    <a:masterClrMapping/>
  </p:clrMapOvr>
  <p:transition>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a:graphicFrameLocks/>
          </p:cNvGraphicFramePr>
          <p:nvPr>
            <p:extLst>
              <p:ext uri="{D42A27DB-BD31-4B8C-83A1-F6EECF244321}">
                <p14:modId xmlns:p14="http://schemas.microsoft.com/office/powerpoint/2010/main" val="2202756045"/>
              </p:ext>
            </p:extLst>
          </p:nvPr>
        </p:nvGraphicFramePr>
        <p:xfrm>
          <a:off x="0" y="1556792"/>
          <a:ext cx="6462464" cy="3891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3364834389"/>
              </p:ext>
            </p:extLst>
          </p:nvPr>
        </p:nvGraphicFramePr>
        <p:xfrm>
          <a:off x="6560375" y="1988840"/>
          <a:ext cx="2413000" cy="1714500"/>
        </p:xfrm>
        <a:graphic>
          <a:graphicData uri="http://schemas.openxmlformats.org/drawingml/2006/table">
            <a:tbl>
              <a:tblPr/>
              <a:tblGrid>
                <a:gridCol w="1219200">
                  <a:extLst>
                    <a:ext uri="{9D8B030D-6E8A-4147-A177-3AD203B41FA5}">
                      <a16:colId xmlns:a16="http://schemas.microsoft.com/office/drawing/2014/main" val="967961674"/>
                    </a:ext>
                  </a:extLst>
                </a:gridCol>
                <a:gridCol w="1193800">
                  <a:extLst>
                    <a:ext uri="{9D8B030D-6E8A-4147-A177-3AD203B41FA5}">
                      <a16:colId xmlns:a16="http://schemas.microsoft.com/office/drawing/2014/main" val="2310423581"/>
                    </a:ext>
                  </a:extLst>
                </a:gridCol>
              </a:tblGrid>
              <a:tr h="190500">
                <a:tc>
                  <a:txBody>
                    <a:bodyPr/>
                    <a:lstStyle/>
                    <a:p>
                      <a:pPr algn="ctr" fontAlgn="b"/>
                      <a:r>
                        <a:rPr lang="it-IT" sz="1100" b="1" i="0" u="none" strike="noStrike" dirty="0" smtClean="0">
                          <a:solidFill>
                            <a:srgbClr val="000000"/>
                          </a:solidFill>
                          <a:effectLst/>
                          <a:latin typeface="Calibri" panose="020F0502020204030204" pitchFamily="34" charset="0"/>
                        </a:rPr>
                        <a:t>ORFANI 1900-1939</a:t>
                      </a:r>
                      <a:endParaRPr lang="it-IT"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it-IT" sz="1100" b="0" i="0" u="none" strike="noStrike">
                          <a:solidFill>
                            <a:srgbClr val="000000"/>
                          </a:solidFill>
                          <a:effectLst/>
                          <a:latin typeface="Calibri" panose="020F0502020204030204" pitchFamily="34" charset="0"/>
                        </a:rPr>
                        <a:t>NUMERO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339600846"/>
                  </a:ext>
                </a:extLst>
              </a:tr>
              <a:tr h="190500">
                <a:tc>
                  <a:txBody>
                    <a:bodyPr/>
                    <a:lstStyle/>
                    <a:p>
                      <a:pPr algn="ctr" fontAlgn="b"/>
                      <a:r>
                        <a:rPr lang="it-IT" sz="1100" b="0" i="0" u="none" strike="noStrike">
                          <a:solidFill>
                            <a:srgbClr val="000000"/>
                          </a:solidFill>
                          <a:effectLst/>
                          <a:latin typeface="Calibri" panose="020F0502020204030204" pitchFamily="34" charset="0"/>
                        </a:rPr>
                        <a:t>orafo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686348"/>
                  </a:ext>
                </a:extLst>
              </a:tr>
              <a:tr h="190500">
                <a:tc>
                  <a:txBody>
                    <a:bodyPr/>
                    <a:lstStyle/>
                    <a:p>
                      <a:pPr algn="ctr" fontAlgn="b"/>
                      <a:r>
                        <a:rPr lang="it-IT" sz="1100" b="0" i="0" u="none" strike="noStrike">
                          <a:solidFill>
                            <a:srgbClr val="000000"/>
                          </a:solidFill>
                          <a:effectLst/>
                          <a:latin typeface="Calibri" panose="020F0502020204030204" pitchFamily="34" charset="0"/>
                        </a:rPr>
                        <a:t>meccanico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284359"/>
                  </a:ext>
                </a:extLst>
              </a:tr>
              <a:tr h="190500">
                <a:tc>
                  <a:txBody>
                    <a:bodyPr/>
                    <a:lstStyle/>
                    <a:p>
                      <a:pPr algn="ctr" fontAlgn="b"/>
                      <a:r>
                        <a:rPr lang="it-IT" sz="1100" b="0" i="0" u="none" strike="noStrike">
                          <a:solidFill>
                            <a:srgbClr val="000000"/>
                          </a:solidFill>
                          <a:effectLst/>
                          <a:latin typeface="Calibri" panose="020F0502020204030204" pitchFamily="34" charset="0"/>
                        </a:rPr>
                        <a:t>foto-incisore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557462"/>
                  </a:ext>
                </a:extLst>
              </a:tr>
              <a:tr h="190500">
                <a:tc>
                  <a:txBody>
                    <a:bodyPr/>
                    <a:lstStyle/>
                    <a:p>
                      <a:pPr algn="ctr" fontAlgn="b"/>
                      <a:r>
                        <a:rPr lang="it-IT" sz="1100" b="0" i="0" u="none" strike="noStrike">
                          <a:solidFill>
                            <a:srgbClr val="000000"/>
                          </a:solidFill>
                          <a:effectLst/>
                          <a:latin typeface="Calibri" panose="020F0502020204030204" pitchFamily="34" charset="0"/>
                        </a:rPr>
                        <a:t>cesellatore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231763"/>
                  </a:ext>
                </a:extLst>
              </a:tr>
              <a:tr h="190500">
                <a:tc>
                  <a:txBody>
                    <a:bodyPr/>
                    <a:lstStyle/>
                    <a:p>
                      <a:pPr algn="ctr" fontAlgn="b"/>
                      <a:r>
                        <a:rPr lang="it-IT" sz="1100" b="0" i="0" u="none" strike="noStrike">
                          <a:solidFill>
                            <a:srgbClr val="000000"/>
                          </a:solidFill>
                          <a:effectLst/>
                          <a:latin typeface="Calibri" panose="020F0502020204030204" pitchFamily="34" charset="0"/>
                        </a:rPr>
                        <a:t>impiegato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799806"/>
                  </a:ext>
                </a:extLst>
              </a:tr>
              <a:tr h="190500">
                <a:tc>
                  <a:txBody>
                    <a:bodyPr/>
                    <a:lstStyle/>
                    <a:p>
                      <a:pPr algn="ctr" fontAlgn="b"/>
                      <a:r>
                        <a:rPr lang="it-IT" sz="1100" b="0" i="0" u="none" strike="noStrike">
                          <a:solidFill>
                            <a:srgbClr val="000000"/>
                          </a:solidFill>
                          <a:effectLst/>
                          <a:latin typeface="Calibri" panose="020F0502020204030204" pitchFamily="34" charset="0"/>
                        </a:rPr>
                        <a:t>tappeziere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521923"/>
                  </a:ext>
                </a:extLst>
              </a:tr>
              <a:tr h="190500">
                <a:tc>
                  <a:txBody>
                    <a:bodyPr/>
                    <a:lstStyle/>
                    <a:p>
                      <a:pPr algn="ctr" fontAlgn="b"/>
                      <a:r>
                        <a:rPr lang="it-IT" sz="1100" b="0" i="0" u="none" strike="noStrike">
                          <a:solidFill>
                            <a:srgbClr val="000000"/>
                          </a:solidFill>
                          <a:effectLst/>
                          <a:latin typeface="Calibri" panose="020F0502020204030204" pitchFamily="34" charset="0"/>
                        </a:rPr>
                        <a:t>operaio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336208"/>
                  </a:ext>
                </a:extLst>
              </a:tr>
              <a:tr h="190500">
                <a:tc>
                  <a:txBody>
                    <a:bodyPr/>
                    <a:lstStyle/>
                    <a:p>
                      <a:pPr algn="ctr" fontAlgn="b"/>
                      <a:r>
                        <a:rPr lang="it-IT" sz="1100" b="0" i="0" u="none" strike="noStrike">
                          <a:solidFill>
                            <a:srgbClr val="000000"/>
                          </a:solidFill>
                          <a:effectLst/>
                          <a:latin typeface="Calibri" panose="020F0502020204030204" pitchFamily="34" charset="0"/>
                        </a:rPr>
                        <a:t>litografo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883756"/>
                  </a:ext>
                </a:extLst>
              </a:tr>
            </a:tbl>
          </a:graphicData>
        </a:graphic>
      </p:graphicFrame>
      <p:sp>
        <p:nvSpPr>
          <p:cNvPr id="6" name="CasellaDiTesto 5"/>
          <p:cNvSpPr txBox="1"/>
          <p:nvPr/>
        </p:nvSpPr>
        <p:spPr>
          <a:xfrm>
            <a:off x="6560375" y="4005064"/>
            <a:ext cx="2260097" cy="369332"/>
          </a:xfrm>
          <a:prstGeom prst="rect">
            <a:avLst/>
          </a:prstGeom>
          <a:noFill/>
        </p:spPr>
        <p:txBody>
          <a:bodyPr wrap="square" rtlCol="0">
            <a:spAutoFit/>
          </a:bodyPr>
          <a:lstStyle/>
          <a:p>
            <a:r>
              <a:rPr lang="it-IT" dirty="0" smtClean="0"/>
              <a:t>Unità analizzate: 11</a:t>
            </a:r>
            <a:endParaRPr lang="it-IT" dirty="0"/>
          </a:p>
        </p:txBody>
      </p:sp>
    </p:spTree>
    <p:extLst>
      <p:ext uri="{BB962C8B-B14F-4D97-AF65-F5344CB8AC3E}">
        <p14:creationId xmlns:p14="http://schemas.microsoft.com/office/powerpoint/2010/main" val="31038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71600" y="1844824"/>
            <a:ext cx="7488832" cy="41761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asellaDiTesto 2"/>
          <p:cNvSpPr txBox="1"/>
          <p:nvPr/>
        </p:nvSpPr>
        <p:spPr>
          <a:xfrm>
            <a:off x="899592" y="476672"/>
            <a:ext cx="5544616" cy="923330"/>
          </a:xfrm>
          <a:prstGeom prst="rect">
            <a:avLst/>
          </a:prstGeom>
          <a:noFill/>
        </p:spPr>
        <p:txBody>
          <a:bodyPr wrap="square" rtlCol="0">
            <a:spAutoFit/>
          </a:bodyPr>
          <a:lstStyle/>
          <a:p>
            <a:r>
              <a:rPr lang="it-IT" sz="5400" dirty="0" smtClean="0">
                <a:latin typeface="Bell MT" pitchFamily="18" charset="0"/>
              </a:rPr>
              <a:t>I MARTINITT</a:t>
            </a:r>
            <a:endParaRPr lang="it-IT" sz="5400" dirty="0">
              <a:latin typeface="Bell MT"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24"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to="" calcmode="lin" valueType="num">
                                      <p:cBhvr>
                                        <p:cTn id="12"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p:nvPr>
            <p:extLst>
              <p:ext uri="{D42A27DB-BD31-4B8C-83A1-F6EECF244321}">
                <p14:modId xmlns:p14="http://schemas.microsoft.com/office/powerpoint/2010/main" val="288871405"/>
              </p:ext>
            </p:extLst>
          </p:nvPr>
        </p:nvGraphicFramePr>
        <p:xfrm>
          <a:off x="0" y="1700808"/>
          <a:ext cx="6912768" cy="45668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4030940790"/>
              </p:ext>
            </p:extLst>
          </p:nvPr>
        </p:nvGraphicFramePr>
        <p:xfrm>
          <a:off x="6516216" y="620688"/>
          <a:ext cx="2413000" cy="4320484"/>
        </p:xfrm>
        <a:graphic>
          <a:graphicData uri="http://schemas.openxmlformats.org/drawingml/2006/table">
            <a:tbl>
              <a:tblPr/>
              <a:tblGrid>
                <a:gridCol w="12192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tblGrid>
              <a:tr h="308606">
                <a:tc>
                  <a:txBody>
                    <a:bodyPr/>
                    <a:lstStyle/>
                    <a:p>
                      <a:pPr algn="l" fontAlgn="b"/>
                      <a:r>
                        <a:rPr lang="it-IT" sz="1100" b="1" i="0" u="none" strike="noStrike" dirty="0">
                          <a:solidFill>
                            <a:srgbClr val="000000"/>
                          </a:solidFill>
                          <a:latin typeface="Calibri"/>
                        </a:rPr>
                        <a:t>UOMINI </a:t>
                      </a:r>
                      <a:r>
                        <a:rPr lang="it-IT" sz="1100" b="1" i="0" u="none" strike="noStrike" dirty="0" smtClean="0">
                          <a:solidFill>
                            <a:srgbClr val="000000"/>
                          </a:solidFill>
                          <a:latin typeface="Calibri"/>
                        </a:rPr>
                        <a:t> 1900-1939</a:t>
                      </a:r>
                      <a:endParaRPr lang="it-IT"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l" fontAlgn="b"/>
                      <a:r>
                        <a:rPr lang="it-IT" sz="1100" b="0" i="0" u="none" strike="noStrike">
                          <a:solidFill>
                            <a:srgbClr val="000000"/>
                          </a:solidFill>
                          <a:latin typeface="Calibri"/>
                        </a:rPr>
                        <a:t>NUMERO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extLst>
                  <a:ext uri="{0D108BD9-81ED-4DB2-BD59-A6C34878D82A}">
                    <a16:rowId xmlns:a16="http://schemas.microsoft.com/office/drawing/2014/main" val="10000"/>
                  </a:ext>
                </a:extLst>
              </a:tr>
              <a:tr h="308606">
                <a:tc>
                  <a:txBody>
                    <a:bodyPr/>
                    <a:lstStyle/>
                    <a:p>
                      <a:pPr algn="l" fontAlgn="b"/>
                      <a:r>
                        <a:rPr lang="it-IT" sz="1100" b="0" i="0" u="none" strike="noStrike">
                          <a:solidFill>
                            <a:srgbClr val="000000"/>
                          </a:solidFill>
                          <a:latin typeface="Calibri"/>
                        </a:rPr>
                        <a:t>tornitore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8606">
                <a:tc>
                  <a:txBody>
                    <a:bodyPr/>
                    <a:lstStyle/>
                    <a:p>
                      <a:pPr algn="l" fontAlgn="b"/>
                      <a:r>
                        <a:rPr lang="it-IT" sz="1100" b="0" i="0" u="none" strike="noStrike">
                          <a:solidFill>
                            <a:srgbClr val="000000"/>
                          </a:solidFill>
                          <a:latin typeface="Calibri"/>
                        </a:rPr>
                        <a:t>pittore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8606">
                <a:tc>
                  <a:txBody>
                    <a:bodyPr/>
                    <a:lstStyle/>
                    <a:p>
                      <a:pPr algn="l" fontAlgn="b"/>
                      <a:r>
                        <a:rPr lang="it-IT" sz="1100" b="0" i="0" u="none" strike="noStrike">
                          <a:solidFill>
                            <a:srgbClr val="000000"/>
                          </a:solidFill>
                          <a:latin typeface="Calibri"/>
                        </a:rPr>
                        <a:t>intagliatore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8606">
                <a:tc>
                  <a:txBody>
                    <a:bodyPr/>
                    <a:lstStyle/>
                    <a:p>
                      <a:pPr algn="l" fontAlgn="b"/>
                      <a:r>
                        <a:rPr lang="it-IT" sz="1100" b="0" i="0" u="none" strike="noStrike">
                          <a:solidFill>
                            <a:srgbClr val="000000"/>
                          </a:solidFill>
                          <a:latin typeface="Calibri"/>
                        </a:rPr>
                        <a:t>idraulico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8606">
                <a:tc>
                  <a:txBody>
                    <a:bodyPr/>
                    <a:lstStyle/>
                    <a:p>
                      <a:pPr algn="l" fontAlgn="b"/>
                      <a:r>
                        <a:rPr lang="it-IT" sz="1100" b="0" i="0" u="none" strike="noStrike">
                          <a:solidFill>
                            <a:srgbClr val="000000"/>
                          </a:solidFill>
                          <a:latin typeface="Calibri"/>
                        </a:rPr>
                        <a:t>meccanico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8606">
                <a:tc>
                  <a:txBody>
                    <a:bodyPr/>
                    <a:lstStyle/>
                    <a:p>
                      <a:pPr algn="l" fontAlgn="b"/>
                      <a:r>
                        <a:rPr lang="it-IT" sz="1100" b="0" i="0" u="none" strike="noStrike">
                          <a:solidFill>
                            <a:srgbClr val="000000"/>
                          </a:solidFill>
                          <a:latin typeface="Calibri"/>
                        </a:rPr>
                        <a:t>cocchiere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8606">
                <a:tc>
                  <a:txBody>
                    <a:bodyPr/>
                    <a:lstStyle/>
                    <a:p>
                      <a:pPr algn="l" fontAlgn="b"/>
                      <a:r>
                        <a:rPr lang="it-IT" sz="1100" b="0" i="0" u="none" strike="noStrike">
                          <a:solidFill>
                            <a:srgbClr val="000000"/>
                          </a:solidFill>
                          <a:latin typeface="Calibri"/>
                        </a:rPr>
                        <a:t>cameriere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8606">
                <a:tc>
                  <a:txBody>
                    <a:bodyPr/>
                    <a:lstStyle/>
                    <a:p>
                      <a:pPr algn="l" fontAlgn="b"/>
                      <a:r>
                        <a:rPr lang="it-IT" sz="1100" b="0" i="0" u="none" strike="noStrike">
                          <a:solidFill>
                            <a:srgbClr val="000000"/>
                          </a:solidFill>
                          <a:latin typeface="Calibri"/>
                        </a:rPr>
                        <a:t>musicista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8606">
                <a:tc>
                  <a:txBody>
                    <a:bodyPr/>
                    <a:lstStyle/>
                    <a:p>
                      <a:pPr algn="l" fontAlgn="b"/>
                      <a:r>
                        <a:rPr lang="it-IT" sz="1100" b="0" i="0" u="none" strike="noStrike">
                          <a:solidFill>
                            <a:srgbClr val="000000"/>
                          </a:solidFill>
                          <a:latin typeface="Calibri"/>
                        </a:rPr>
                        <a:t>impiegato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8606">
                <a:tc>
                  <a:txBody>
                    <a:bodyPr/>
                    <a:lstStyle/>
                    <a:p>
                      <a:pPr algn="l" fontAlgn="b"/>
                      <a:r>
                        <a:rPr lang="it-IT" sz="1100" b="0" i="0" u="none" strike="noStrike">
                          <a:solidFill>
                            <a:srgbClr val="000000"/>
                          </a:solidFill>
                          <a:latin typeface="Calibri"/>
                        </a:rPr>
                        <a:t>magazziniere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8606">
                <a:tc>
                  <a:txBody>
                    <a:bodyPr/>
                    <a:lstStyle/>
                    <a:p>
                      <a:pPr algn="l" fontAlgn="b"/>
                      <a:r>
                        <a:rPr lang="it-IT" sz="1100" b="0" i="0" u="none" strike="noStrike">
                          <a:solidFill>
                            <a:srgbClr val="000000"/>
                          </a:solidFill>
                          <a:latin typeface="Calibri"/>
                        </a:rPr>
                        <a:t>capomastro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08606">
                <a:tc>
                  <a:txBody>
                    <a:bodyPr/>
                    <a:lstStyle/>
                    <a:p>
                      <a:pPr algn="l" fontAlgn="b"/>
                      <a:r>
                        <a:rPr lang="it-IT" sz="1100" b="0" i="0" u="none" strike="noStrike">
                          <a:solidFill>
                            <a:srgbClr val="000000"/>
                          </a:solidFill>
                          <a:latin typeface="Calibri"/>
                        </a:rPr>
                        <a:t>fattorino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08606">
                <a:tc>
                  <a:txBody>
                    <a:bodyPr/>
                    <a:lstStyle/>
                    <a:p>
                      <a:pPr algn="l" fontAlgn="b"/>
                      <a:r>
                        <a:rPr lang="it-IT" sz="1100" b="0" i="0" u="none" strike="noStrike">
                          <a:solidFill>
                            <a:srgbClr val="000000"/>
                          </a:solidFill>
                          <a:latin typeface="Calibri"/>
                        </a:rPr>
                        <a:t>litografo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2" name="CasellaDiTesto 1"/>
          <p:cNvSpPr txBox="1"/>
          <p:nvPr/>
        </p:nvSpPr>
        <p:spPr>
          <a:xfrm>
            <a:off x="6588224" y="5301208"/>
            <a:ext cx="2160240" cy="369332"/>
          </a:xfrm>
          <a:prstGeom prst="rect">
            <a:avLst/>
          </a:prstGeom>
          <a:noFill/>
        </p:spPr>
        <p:txBody>
          <a:bodyPr wrap="square" rtlCol="0">
            <a:spAutoFit/>
          </a:bodyPr>
          <a:lstStyle/>
          <a:p>
            <a:r>
              <a:rPr lang="it-IT" dirty="0" smtClean="0"/>
              <a:t>Unità analizzate: 17</a:t>
            </a:r>
            <a:endParaRPr lang="it-IT" dirty="0"/>
          </a:p>
        </p:txBody>
      </p:sp>
      <p:sp>
        <p:nvSpPr>
          <p:cNvPr id="6" name="CasellaDiTesto 5"/>
          <p:cNvSpPr txBox="1"/>
          <p:nvPr/>
        </p:nvSpPr>
        <p:spPr>
          <a:xfrm>
            <a:off x="1907704" y="1052736"/>
            <a:ext cx="4536504" cy="369332"/>
          </a:xfrm>
          <a:prstGeom prst="rect">
            <a:avLst/>
          </a:prstGeom>
          <a:noFill/>
        </p:spPr>
        <p:txBody>
          <a:bodyPr wrap="square" rtlCol="0">
            <a:spAutoFit/>
          </a:bodyPr>
          <a:lstStyle/>
          <a:p>
            <a:r>
              <a:rPr lang="it-IT" dirty="0" smtClean="0"/>
              <a:t>LAVORI PRATICATI DAGLI UOMINI</a:t>
            </a:r>
            <a:endParaRPr lang="it-IT" dirty="0"/>
          </a:p>
        </p:txBody>
      </p:sp>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val="4063779949"/>
              </p:ext>
            </p:extLst>
          </p:nvPr>
        </p:nvGraphicFramePr>
        <p:xfrm>
          <a:off x="-324544" y="1068241"/>
          <a:ext cx="6300192" cy="5112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1566021805"/>
              </p:ext>
            </p:extLst>
          </p:nvPr>
        </p:nvGraphicFramePr>
        <p:xfrm>
          <a:off x="5508104" y="1412776"/>
          <a:ext cx="3491880" cy="3816424"/>
        </p:xfrm>
        <a:graphic>
          <a:graphicData uri="http://schemas.openxmlformats.org/drawingml/2006/table">
            <a:tbl>
              <a:tblPr/>
              <a:tblGrid>
                <a:gridCol w="1764319">
                  <a:extLst>
                    <a:ext uri="{9D8B030D-6E8A-4147-A177-3AD203B41FA5}">
                      <a16:colId xmlns:a16="http://schemas.microsoft.com/office/drawing/2014/main" val="20000"/>
                    </a:ext>
                  </a:extLst>
                </a:gridCol>
                <a:gridCol w="1727561">
                  <a:extLst>
                    <a:ext uri="{9D8B030D-6E8A-4147-A177-3AD203B41FA5}">
                      <a16:colId xmlns:a16="http://schemas.microsoft.com/office/drawing/2014/main" val="20001"/>
                    </a:ext>
                  </a:extLst>
                </a:gridCol>
              </a:tblGrid>
              <a:tr h="293571">
                <a:tc>
                  <a:txBody>
                    <a:bodyPr/>
                    <a:lstStyle/>
                    <a:p>
                      <a:pPr algn="l" fontAlgn="b"/>
                      <a:r>
                        <a:rPr lang="it-IT" sz="1100" b="1" i="0" u="none" strike="noStrike" dirty="0" smtClean="0">
                          <a:solidFill>
                            <a:srgbClr val="000000"/>
                          </a:solidFill>
                          <a:latin typeface="Calibri"/>
                        </a:rPr>
                        <a:t>DONNE 1900-1939</a:t>
                      </a:r>
                      <a:endParaRPr lang="it-IT"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l" fontAlgn="b"/>
                      <a:r>
                        <a:rPr lang="it-IT" sz="1100" b="0" i="0" u="none" strike="noStrike">
                          <a:solidFill>
                            <a:srgbClr val="000000"/>
                          </a:solidFill>
                          <a:latin typeface="Calibri"/>
                        </a:rPr>
                        <a:t>NUMERO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extLst>
                  <a:ext uri="{0D108BD9-81ED-4DB2-BD59-A6C34878D82A}">
                    <a16:rowId xmlns:a16="http://schemas.microsoft.com/office/drawing/2014/main" val="10000"/>
                  </a:ext>
                </a:extLst>
              </a:tr>
              <a:tr h="293571">
                <a:tc>
                  <a:txBody>
                    <a:bodyPr/>
                    <a:lstStyle/>
                    <a:p>
                      <a:pPr algn="l" fontAlgn="b"/>
                      <a:r>
                        <a:rPr lang="it-IT" sz="1100" b="0" i="0" u="none" strike="noStrike">
                          <a:solidFill>
                            <a:srgbClr val="000000"/>
                          </a:solidFill>
                          <a:latin typeface="Calibri"/>
                        </a:rPr>
                        <a:t>sarta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3571">
                <a:tc>
                  <a:txBody>
                    <a:bodyPr/>
                    <a:lstStyle/>
                    <a:p>
                      <a:pPr algn="l" fontAlgn="b"/>
                      <a:r>
                        <a:rPr lang="it-IT" sz="1100" b="0" i="0" u="none" strike="noStrike">
                          <a:solidFill>
                            <a:srgbClr val="000000"/>
                          </a:solidFill>
                          <a:latin typeface="Calibri"/>
                        </a:rPr>
                        <a:t>donna di servizio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571">
                <a:tc>
                  <a:txBody>
                    <a:bodyPr/>
                    <a:lstStyle/>
                    <a:p>
                      <a:pPr algn="l" fontAlgn="b"/>
                      <a:r>
                        <a:rPr lang="it-IT" sz="1100" b="0" i="0" u="none" strike="noStrike">
                          <a:solidFill>
                            <a:srgbClr val="000000"/>
                          </a:solidFill>
                          <a:latin typeface="Calibri"/>
                        </a:rPr>
                        <a:t>contadina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3571">
                <a:tc>
                  <a:txBody>
                    <a:bodyPr/>
                    <a:lstStyle/>
                    <a:p>
                      <a:pPr algn="l" fontAlgn="b"/>
                      <a:r>
                        <a:rPr lang="it-IT" sz="1100" b="0" i="0" u="none" strike="noStrike">
                          <a:solidFill>
                            <a:srgbClr val="000000"/>
                          </a:solidFill>
                          <a:latin typeface="Calibri"/>
                        </a:rPr>
                        <a:t>servente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3571">
                <a:tc>
                  <a:txBody>
                    <a:bodyPr/>
                    <a:lstStyle/>
                    <a:p>
                      <a:pPr algn="l" fontAlgn="b"/>
                      <a:r>
                        <a:rPr lang="it-IT" sz="1100" b="0" i="0" u="none" strike="noStrike">
                          <a:solidFill>
                            <a:srgbClr val="000000"/>
                          </a:solidFill>
                          <a:latin typeface="Calibri"/>
                        </a:rPr>
                        <a:t>cuoca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3571">
                <a:tc>
                  <a:txBody>
                    <a:bodyPr/>
                    <a:lstStyle/>
                    <a:p>
                      <a:pPr algn="l" fontAlgn="b"/>
                      <a:r>
                        <a:rPr lang="it-IT" sz="1100" b="0" i="0" u="none" strike="noStrike">
                          <a:solidFill>
                            <a:srgbClr val="000000"/>
                          </a:solidFill>
                          <a:latin typeface="Calibri"/>
                        </a:rPr>
                        <a:t>portinaia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3571">
                <a:tc>
                  <a:txBody>
                    <a:bodyPr/>
                    <a:lstStyle/>
                    <a:p>
                      <a:pPr algn="l" fontAlgn="b"/>
                      <a:r>
                        <a:rPr lang="it-IT" sz="1100" b="0" i="0" u="none" strike="noStrike">
                          <a:solidFill>
                            <a:srgbClr val="000000"/>
                          </a:solidFill>
                          <a:latin typeface="Calibri"/>
                        </a:rPr>
                        <a:t>lavandaia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3571">
                <a:tc>
                  <a:txBody>
                    <a:bodyPr/>
                    <a:lstStyle/>
                    <a:p>
                      <a:pPr algn="l" fontAlgn="b"/>
                      <a:r>
                        <a:rPr lang="it-IT" sz="1100" b="0" i="0" u="none" strike="noStrike">
                          <a:solidFill>
                            <a:srgbClr val="000000"/>
                          </a:solidFill>
                          <a:latin typeface="Calibri"/>
                        </a:rPr>
                        <a:t>domestica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3571">
                <a:tc>
                  <a:txBody>
                    <a:bodyPr/>
                    <a:lstStyle/>
                    <a:p>
                      <a:pPr algn="l" fontAlgn="b"/>
                      <a:r>
                        <a:rPr lang="it-IT" sz="1100" b="0" i="0" u="none" strike="noStrike">
                          <a:solidFill>
                            <a:srgbClr val="000000"/>
                          </a:solidFill>
                          <a:latin typeface="Calibri"/>
                        </a:rPr>
                        <a:t>ricamatrice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3571">
                <a:tc>
                  <a:txBody>
                    <a:bodyPr/>
                    <a:lstStyle/>
                    <a:p>
                      <a:pPr algn="l" fontAlgn="b"/>
                      <a:r>
                        <a:rPr lang="it-IT" sz="1100" b="0" i="0" u="none" strike="noStrike">
                          <a:solidFill>
                            <a:srgbClr val="000000"/>
                          </a:solidFill>
                          <a:latin typeface="Calibri"/>
                        </a:rPr>
                        <a:t>litografa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3571">
                <a:tc>
                  <a:txBody>
                    <a:bodyPr/>
                    <a:lstStyle/>
                    <a:p>
                      <a:pPr algn="l" fontAlgn="b"/>
                      <a:r>
                        <a:rPr lang="it-IT" sz="1100" b="0" i="0" u="none" strike="noStrike">
                          <a:solidFill>
                            <a:srgbClr val="000000"/>
                          </a:solidFill>
                          <a:latin typeface="Calibri"/>
                        </a:rPr>
                        <a:t>commessa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3572">
                <a:tc>
                  <a:txBody>
                    <a:bodyPr/>
                    <a:lstStyle/>
                    <a:p>
                      <a:pPr algn="l" fontAlgn="b"/>
                      <a:r>
                        <a:rPr lang="it-IT" sz="1100" b="0" i="0" u="none" strike="noStrike">
                          <a:solidFill>
                            <a:srgbClr val="000000"/>
                          </a:solidFill>
                          <a:latin typeface="Calibri"/>
                        </a:rPr>
                        <a:t>passamaniera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4" name="CasellaDiTesto 3"/>
          <p:cNvSpPr txBox="1"/>
          <p:nvPr/>
        </p:nvSpPr>
        <p:spPr>
          <a:xfrm>
            <a:off x="5868144" y="5511849"/>
            <a:ext cx="3491880" cy="369332"/>
          </a:xfrm>
          <a:prstGeom prst="rect">
            <a:avLst/>
          </a:prstGeom>
          <a:noFill/>
        </p:spPr>
        <p:txBody>
          <a:bodyPr wrap="square" rtlCol="0">
            <a:spAutoFit/>
          </a:bodyPr>
          <a:lstStyle/>
          <a:p>
            <a:r>
              <a:rPr lang="it-IT" dirty="0" smtClean="0"/>
              <a:t>Unità analizzate: 17</a:t>
            </a:r>
            <a:endParaRPr lang="it-IT" dirty="0"/>
          </a:p>
        </p:txBody>
      </p:sp>
      <p:sp>
        <p:nvSpPr>
          <p:cNvPr id="5" name="CasellaDiTesto 4"/>
          <p:cNvSpPr txBox="1"/>
          <p:nvPr/>
        </p:nvSpPr>
        <p:spPr>
          <a:xfrm>
            <a:off x="1191060" y="712085"/>
            <a:ext cx="4320480" cy="369332"/>
          </a:xfrm>
          <a:prstGeom prst="rect">
            <a:avLst/>
          </a:prstGeom>
          <a:noFill/>
        </p:spPr>
        <p:txBody>
          <a:bodyPr wrap="square" rtlCol="0">
            <a:spAutoFit/>
          </a:bodyPr>
          <a:lstStyle/>
          <a:p>
            <a:r>
              <a:rPr lang="it-IT" dirty="0" smtClean="0"/>
              <a:t>LAVORI PRATICATE DALLE DONNE</a:t>
            </a:r>
            <a:endParaRPr lang="it-IT" dirty="0"/>
          </a:p>
        </p:txBody>
      </p:sp>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332656"/>
            <a:ext cx="8686800" cy="1656184"/>
          </a:xfrm>
        </p:spPr>
        <p:txBody>
          <a:bodyPr>
            <a:normAutofit fontScale="90000"/>
          </a:bodyPr>
          <a:lstStyle/>
          <a:p>
            <a:r>
              <a:rPr lang="it-IT" u="sng" dirty="0" smtClean="0">
                <a:latin typeface="Bell MT" pitchFamily="18" charset="0"/>
              </a:rPr>
              <a:t>LAVORI </a:t>
            </a:r>
            <a:r>
              <a:rPr lang="it-IT" u="sng" dirty="0" err="1" smtClean="0">
                <a:latin typeface="Bell MT" pitchFamily="18" charset="0"/>
              </a:rPr>
              <a:t>DI</a:t>
            </a:r>
            <a:r>
              <a:rPr lang="it-IT" u="sng" dirty="0" smtClean="0">
                <a:latin typeface="Bell MT" pitchFamily="18" charset="0"/>
              </a:rPr>
              <a:t> “IERI” E </a:t>
            </a:r>
            <a:r>
              <a:rPr lang="it-IT" u="sng" dirty="0" err="1" smtClean="0">
                <a:latin typeface="Bell MT" pitchFamily="18" charset="0"/>
              </a:rPr>
              <a:t>DI</a:t>
            </a:r>
            <a:r>
              <a:rPr lang="it-IT" u="sng" dirty="0" smtClean="0">
                <a:latin typeface="Bell MT" pitchFamily="18" charset="0"/>
              </a:rPr>
              <a:t> “OGGI”</a:t>
            </a:r>
            <a:r>
              <a:rPr lang="it-IT" dirty="0" smtClean="0"/>
              <a:t/>
            </a:r>
            <a:br>
              <a:rPr lang="it-IT" dirty="0" smtClean="0"/>
            </a:br>
            <a:r>
              <a:rPr lang="it-IT" dirty="0" smtClean="0"/>
              <a:t> </a:t>
            </a:r>
            <a:br>
              <a:rPr lang="it-IT" dirty="0" smtClean="0"/>
            </a:br>
            <a:endParaRPr lang="it-IT" dirty="0"/>
          </a:p>
        </p:txBody>
      </p:sp>
      <p:sp>
        <p:nvSpPr>
          <p:cNvPr id="3" name="Segnaposto contenuto 2"/>
          <p:cNvSpPr>
            <a:spLocks noGrp="1"/>
          </p:cNvSpPr>
          <p:nvPr>
            <p:ph idx="1"/>
          </p:nvPr>
        </p:nvSpPr>
        <p:spPr>
          <a:xfrm>
            <a:off x="251520" y="1268760"/>
            <a:ext cx="8686800" cy="4525963"/>
          </a:xfrm>
        </p:spPr>
        <p:txBody>
          <a:bodyPr>
            <a:normAutofit fontScale="85000" lnSpcReduction="20000"/>
          </a:bodyPr>
          <a:lstStyle/>
          <a:p>
            <a:pPr>
              <a:buNone/>
            </a:pPr>
            <a:r>
              <a:rPr lang="it-IT" dirty="0" smtClean="0"/>
              <a:t> </a:t>
            </a:r>
          </a:p>
          <a:p>
            <a:pPr algn="just"/>
            <a:r>
              <a:rPr lang="it-IT" dirty="0" smtClean="0"/>
              <a:t>COCCHIERE                               AUTISTA(PRIVATO)</a:t>
            </a:r>
          </a:p>
          <a:p>
            <a:pPr algn="just">
              <a:buNone/>
            </a:pPr>
            <a:r>
              <a:rPr lang="it-IT" dirty="0" smtClean="0"/>
              <a:t> </a:t>
            </a:r>
          </a:p>
          <a:p>
            <a:pPr algn="just"/>
            <a:r>
              <a:rPr lang="it-IT" dirty="0" smtClean="0"/>
              <a:t>MASTRO </a:t>
            </a:r>
            <a:r>
              <a:rPr lang="it-IT" dirty="0" err="1" smtClean="0"/>
              <a:t>D’ORGANO</a:t>
            </a:r>
            <a:r>
              <a:rPr lang="it-IT" dirty="0" smtClean="0"/>
              <a:t>                   MAESTRO </a:t>
            </a:r>
            <a:r>
              <a:rPr lang="it-IT" dirty="0" err="1" smtClean="0"/>
              <a:t>D’ORGANO</a:t>
            </a:r>
            <a:endParaRPr lang="it-IT" dirty="0" smtClean="0"/>
          </a:p>
          <a:p>
            <a:pPr algn="just">
              <a:buNone/>
            </a:pPr>
            <a:endParaRPr lang="it-IT" dirty="0" smtClean="0"/>
          </a:p>
          <a:p>
            <a:pPr algn="just"/>
            <a:r>
              <a:rPr lang="it-IT" dirty="0" smtClean="0"/>
              <a:t>ECONOMO                                 SEGRETARIO/CONTABILE</a:t>
            </a:r>
          </a:p>
          <a:p>
            <a:pPr algn="just">
              <a:buNone/>
            </a:pPr>
            <a:r>
              <a:rPr lang="it-IT" dirty="0" smtClean="0"/>
              <a:t> </a:t>
            </a:r>
          </a:p>
          <a:p>
            <a:pPr algn="just"/>
            <a:r>
              <a:rPr lang="it-IT" dirty="0" smtClean="0"/>
              <a:t>CUCITRICE                                MACCHINA APPOSITA</a:t>
            </a:r>
          </a:p>
          <a:p>
            <a:pPr algn="just">
              <a:buNone/>
            </a:pPr>
            <a:endParaRPr lang="it-IT" dirty="0" smtClean="0"/>
          </a:p>
          <a:p>
            <a:pPr algn="just"/>
            <a:r>
              <a:rPr lang="it-IT" dirty="0" smtClean="0"/>
              <a:t>TESSITRICE                               MACCHINA APPOSITA</a:t>
            </a:r>
          </a:p>
          <a:p>
            <a:pPr algn="just">
              <a:buNone/>
            </a:pPr>
            <a:endParaRPr lang="it-IT" dirty="0" smtClean="0"/>
          </a:p>
          <a:p>
            <a:pPr algn="just"/>
            <a:endParaRPr lang="it-IT" dirty="0"/>
          </a:p>
        </p:txBody>
      </p:sp>
      <p:cxnSp>
        <p:nvCxnSpPr>
          <p:cNvPr id="5" name="Connettore 2 4"/>
          <p:cNvCxnSpPr/>
          <p:nvPr/>
        </p:nvCxnSpPr>
        <p:spPr>
          <a:xfrm>
            <a:off x="2771800" y="1916832"/>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3779912" y="2636912"/>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2483768" y="3501008"/>
            <a:ext cx="21602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2555776" y="4365104"/>
            <a:ext cx="22322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2699792" y="5157192"/>
            <a:ext cx="21602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igi dv6\Desktop\m e s\immagini lavori\cocchiere.jpg"/>
          <p:cNvPicPr>
            <a:picLocks noChangeAspect="1" noChangeArrowheads="1"/>
          </p:cNvPicPr>
          <p:nvPr/>
        </p:nvPicPr>
        <p:blipFill>
          <a:blip r:embed="rId2" cstate="print"/>
          <a:srcRect/>
          <a:stretch>
            <a:fillRect/>
          </a:stretch>
        </p:blipFill>
        <p:spPr bwMode="auto">
          <a:xfrm>
            <a:off x="539552" y="548680"/>
            <a:ext cx="3744416" cy="2677257"/>
          </a:xfrm>
          <a:prstGeom prst="rect">
            <a:avLst/>
          </a:prstGeom>
          <a:ln>
            <a:noFill/>
          </a:ln>
          <a:effectLst>
            <a:softEdge rad="112500"/>
          </a:effectLst>
        </p:spPr>
      </p:pic>
      <p:pic>
        <p:nvPicPr>
          <p:cNvPr id="1030" name="Picture 6" descr="C:\Users\Luigi dv6\Desktop\m e s\immagini lavori\tessitrice 1.JPG"/>
          <p:cNvPicPr>
            <a:picLocks noChangeAspect="1" noChangeArrowheads="1"/>
          </p:cNvPicPr>
          <p:nvPr/>
        </p:nvPicPr>
        <p:blipFill>
          <a:blip r:embed="rId3" cstate="print"/>
          <a:srcRect/>
          <a:stretch>
            <a:fillRect/>
          </a:stretch>
        </p:blipFill>
        <p:spPr bwMode="auto">
          <a:xfrm>
            <a:off x="4644008" y="3501008"/>
            <a:ext cx="3456384" cy="2952328"/>
          </a:xfrm>
          <a:prstGeom prst="rect">
            <a:avLst/>
          </a:prstGeom>
          <a:ln>
            <a:noFill/>
          </a:ln>
          <a:effectLst>
            <a:softEdge rad="112500"/>
          </a:effectLst>
        </p:spPr>
      </p:pic>
      <p:sp>
        <p:nvSpPr>
          <p:cNvPr id="1031" name="Rectangle 7"/>
          <p:cNvSpPr>
            <a:spLocks noChangeArrowheads="1"/>
          </p:cNvSpPr>
          <p:nvPr/>
        </p:nvSpPr>
        <p:spPr bwMode="auto">
          <a:xfrm>
            <a:off x="4355976" y="292006"/>
            <a:ext cx="478802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C00000"/>
                </a:solidFill>
                <a:effectLst/>
                <a:latin typeface="Bell MT" pitchFamily="18" charset="0"/>
                <a:ea typeface="Times New Roman" pitchFamily="18" charset="0"/>
                <a:cs typeface="Times New Roman" pitchFamily="18" charset="0"/>
              </a:rPr>
              <a:t>COCCHIERE:</a:t>
            </a:r>
            <a:endParaRPr kumimoji="0" lang="it-IT" sz="1400" b="1" i="0" u="none" strike="noStrike" cap="none" normalizeH="0" baseline="0" dirty="0" smtClean="0">
              <a:ln>
                <a:noFill/>
              </a:ln>
              <a:solidFill>
                <a:srgbClr val="C00000"/>
              </a:solidFill>
              <a:effectLst/>
              <a:latin typeface="Bell MT"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Il</a:t>
            </a:r>
            <a:r>
              <a:rPr kumimoji="0" lang="it-IT"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it-IT"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cocchiere</a:t>
            </a:r>
            <a:r>
              <a:rPr kumimoji="0" lang="it-IT"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it-IT"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era un uomo che conduceva un</a:t>
            </a:r>
            <a:r>
              <a:rPr kumimoji="0" lang="it-IT"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it-IT"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hlinkClick r:id="rId4" tooltip="Veicolo"/>
              </a:rPr>
              <a:t>veicolo</a:t>
            </a:r>
            <a:r>
              <a:rPr kumimoji="0" lang="it-IT"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it-IT"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trainato da</a:t>
            </a:r>
            <a:r>
              <a:rPr kumimoji="0" lang="it-IT"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it-IT"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hlinkClick r:id="rId5" tooltip="Cavallo"/>
              </a:rPr>
              <a:t>cavalli</a:t>
            </a:r>
            <a:r>
              <a:rPr kumimoji="0" lang="it-IT"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it-IT"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progettato per il</a:t>
            </a:r>
            <a:r>
              <a:rPr kumimoji="0" lang="it-IT"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it-IT"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hlinkClick r:id="rId6" tooltip="Trasporto"/>
              </a:rPr>
              <a:t>trasporto</a:t>
            </a:r>
            <a:r>
              <a:rPr kumimoji="0" lang="it-IT"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it-IT"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di pi</a:t>
            </a:r>
            <a:r>
              <a:rPr kumimoji="0" lang="it-IT" sz="1400" b="0" i="0" u="none" strike="noStrike" cap="none" normalizeH="0" baseline="0" dirty="0" smtClean="0">
                <a:ln>
                  <a:noFill/>
                </a:ln>
                <a:solidFill>
                  <a:srgbClr val="000000"/>
                </a:solidFill>
                <a:effectLst/>
                <a:latin typeface="Calibri"/>
                <a:ea typeface="Times New Roman" pitchFamily="18" charset="0"/>
                <a:cs typeface="Arial" pitchFamily="34" charset="0"/>
              </a:rPr>
              <a:t>ù</a:t>
            </a:r>
            <a:r>
              <a:rPr kumimoji="0" lang="it-IT"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passeggeri o di</a:t>
            </a:r>
            <a:r>
              <a:rPr kumimoji="0" lang="it-IT"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it-IT"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hlinkClick r:id="rId7"/>
              </a:rPr>
              <a:t>posta</a:t>
            </a:r>
            <a:r>
              <a:rPr kumimoji="0" lang="it-IT"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a:t>
            </a:r>
            <a:endParaRPr kumimoji="0" lang="it-I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l cocchiere esercita un'attività remunerata per conto di un datore di lavoro, o per proprio conto. Conduce i cavalli seduto su un sedile posto solitamente nella parte anteriore della vettura.</a:t>
            </a:r>
            <a:endParaRPr kumimoji="0" lang="it-I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Il cocchiere era un personaggio importante, soprattutto all'epoca delle grandi diligenze che assicuravano servizi regolari tra le grandi città. Spesso aveva autorità sull'organizzazione del viaggio, regolando i tempi di marcia e le soste.</a:t>
            </a:r>
            <a:endParaRPr kumimoji="0" lang="it-I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395536" y="3540784"/>
            <a:ext cx="36004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C00000"/>
                </a:solidFill>
                <a:effectLst/>
                <a:latin typeface="Bell MT" pitchFamily="18" charset="0"/>
                <a:ea typeface="Times New Roman" pitchFamily="18" charset="0"/>
                <a:cs typeface="Arial" pitchFamily="34" charset="0"/>
              </a:rPr>
              <a:t>CUCITRICE</a:t>
            </a:r>
            <a:r>
              <a:rPr kumimoji="0" lang="it-IT" sz="1600" b="1" i="0" u="none" strike="noStrike" cap="none" normalizeH="0" baseline="0" dirty="0" smtClean="0">
                <a:ln>
                  <a:noFill/>
                </a:ln>
                <a:solidFill>
                  <a:srgbClr val="C00000"/>
                </a:solidFill>
                <a:effectLst/>
                <a:latin typeface="Verdana" pitchFamily="34" charset="0"/>
                <a:ea typeface="Times New Roman" pitchFamily="18" charset="0"/>
                <a:cs typeface="Arial" pitchFamily="34" charset="0"/>
              </a:rPr>
              <a:t>:</a:t>
            </a:r>
            <a:endParaRPr kumimoji="0" lang="it-IT" sz="1600" b="1" i="0" u="none" strike="noStrike" cap="none" normalizeH="0" baseline="0" dirty="0" smtClean="0">
              <a:ln>
                <a:noFill/>
              </a:ln>
              <a:solidFill>
                <a:srgbClr val="C00000"/>
              </a:solidFill>
              <a:effectLst/>
              <a:latin typeface="Verdana"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Questo mestiere ora non è più molto diffuso, poiché le persone sono state sostituite da dei macchinari. Consisteva nel ricamare e/o cucire vari capi di abbigliamento. Talvolta consisteva solamente nel decorare capi già prodotti producendo, ad esempio, solamente l’orlo</a:t>
            </a:r>
            <a:r>
              <a:rPr kumimoji="0" lang="it-IT" sz="1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to="" calcmode="lin" valueType="num">
                                      <p:cBhvr>
                                        <p:cTn id="7" dur="1" fill="hold"/>
                                        <p:tgtEl>
                                          <p:spTgt spid="102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 to="" calcmode="lin" valueType="num">
                                      <p:cBhvr>
                                        <p:cTn id="10" dur="1" fill="hold"/>
                                        <p:tgtEl>
                                          <p:spTgt spid="10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692696"/>
            <a:ext cx="8136904" cy="3262432"/>
          </a:xfrm>
          <a:prstGeom prst="rect">
            <a:avLst/>
          </a:prstGeom>
          <a:noFill/>
        </p:spPr>
        <p:txBody>
          <a:bodyPr wrap="square" rtlCol="0">
            <a:spAutoFit/>
          </a:bodyPr>
          <a:lstStyle/>
          <a:p>
            <a:r>
              <a:rPr lang="it-IT" sz="3600" b="1" dirty="0" smtClean="0">
                <a:solidFill>
                  <a:srgbClr val="FF0000"/>
                </a:solidFill>
                <a:effectLst>
                  <a:outerShdw blurRad="38100" dist="38100" dir="2700000" algn="tl">
                    <a:srgbClr val="000000">
                      <a:alpha val="43137"/>
                    </a:srgbClr>
                  </a:outerShdw>
                </a:effectLst>
              </a:rPr>
              <a:t>Biografie  di  </a:t>
            </a:r>
            <a:r>
              <a:rPr lang="it-IT" sz="3600" b="1" dirty="0" err="1" smtClean="0">
                <a:solidFill>
                  <a:srgbClr val="FF0000"/>
                </a:solidFill>
                <a:effectLst>
                  <a:outerShdw blurRad="38100" dist="38100" dir="2700000" algn="tl">
                    <a:srgbClr val="000000">
                      <a:alpha val="43137"/>
                    </a:srgbClr>
                  </a:outerShdw>
                </a:effectLst>
              </a:rPr>
              <a:t>Martinitt</a:t>
            </a:r>
            <a:r>
              <a:rPr lang="it-IT" sz="3600" b="1" dirty="0" smtClean="0">
                <a:solidFill>
                  <a:srgbClr val="FF0000"/>
                </a:solidFill>
                <a:effectLst>
                  <a:outerShdw blurRad="38100" dist="38100" dir="2700000" algn="tl">
                    <a:srgbClr val="000000">
                      <a:alpha val="43137"/>
                    </a:srgbClr>
                  </a:outerShdw>
                </a:effectLst>
              </a:rPr>
              <a:t> nati sullo scorcio dell’Ottocento e dimessi dall’orfanotrofio nei primi anni del Novecento</a:t>
            </a:r>
          </a:p>
          <a:p>
            <a:endParaRPr lang="it-IT" dirty="0"/>
          </a:p>
          <a:p>
            <a:pPr marL="571500" indent="-571500">
              <a:buFont typeface="Arial" panose="020B0604020202020204" pitchFamily="34" charset="0"/>
              <a:buChar char="•"/>
            </a:pPr>
            <a:r>
              <a:rPr lang="it-IT" sz="4000" b="1" dirty="0" smtClean="0">
                <a:effectLst>
                  <a:outerShdw blurRad="38100" dist="38100" dir="2700000" algn="tl">
                    <a:srgbClr val="000000">
                      <a:alpha val="43137"/>
                    </a:srgbClr>
                  </a:outerShdw>
                </a:effectLst>
              </a:rPr>
              <a:t>Il contesto storico</a:t>
            </a:r>
          </a:p>
          <a:p>
            <a:pPr marL="571500" indent="-571500">
              <a:buFont typeface="Arial" panose="020B0604020202020204" pitchFamily="34" charset="0"/>
              <a:buChar char="•"/>
            </a:pPr>
            <a:r>
              <a:rPr lang="it-IT" sz="4000" b="1" dirty="0" smtClean="0">
                <a:effectLst>
                  <a:outerShdw blurRad="38100" dist="38100" dir="2700000" algn="tl">
                    <a:srgbClr val="000000">
                      <a:alpha val="43137"/>
                    </a:srgbClr>
                  </a:outerShdw>
                </a:effectLst>
              </a:rPr>
              <a:t>Biografie </a:t>
            </a:r>
            <a:endParaRPr lang="it-IT"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308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Bell MT" pitchFamily="18" charset="0"/>
              </a:rPr>
              <a:t>IL CONTESTO STORICO</a:t>
            </a:r>
            <a:endParaRPr lang="it-IT" b="1" dirty="0">
              <a:latin typeface="Bell MT" pitchFamily="18" charset="0"/>
            </a:endParaRPr>
          </a:p>
        </p:txBody>
      </p:sp>
      <p:sp>
        <p:nvSpPr>
          <p:cNvPr id="3" name="Segnaposto contenuto 2"/>
          <p:cNvSpPr>
            <a:spLocks noGrp="1"/>
          </p:cNvSpPr>
          <p:nvPr>
            <p:ph idx="1"/>
          </p:nvPr>
        </p:nvSpPr>
        <p:spPr>
          <a:xfrm>
            <a:off x="3707904" y="1484784"/>
            <a:ext cx="5283696" cy="4595341"/>
          </a:xfrm>
        </p:spPr>
        <p:txBody>
          <a:bodyPr>
            <a:normAutofit fontScale="62500" lnSpcReduction="20000"/>
          </a:bodyPr>
          <a:lstStyle/>
          <a:p>
            <a:r>
              <a:rPr lang="it-IT" dirty="0" smtClean="0"/>
              <a:t>La Grande Guerra (1914-1918) coinvolge tutte le principali potenze europee e cambia radicalmente gli scenari geopolitici ereditati dalla seconda metà dell’Ottocento. Le forze alleate (Regno Unito, Francia e Russia, cui si aggiungerà poi l’Italia) e quelle degli Imperi centrali (l’Austria-Ungheria, la Germania, Impero ottomano e Bulgaria) trovano nell’assassinio a Sarajevo dell’arciduca Francesco Ferdinando il pretesto per scatenare un conflitto mai visto prima, che causerà nove milioni di morti tra le forze armate e sette tra la popolazione civile, e tra le cui conseguenze vi sarà anche l’affermazione delle dittature nazifasciste degli anni a venire. </a:t>
            </a:r>
          </a:p>
          <a:p>
            <a:endParaRPr lang="it-IT" dirty="0" smtClean="0"/>
          </a:p>
          <a:p>
            <a:endParaRPr lang="it-IT" dirty="0"/>
          </a:p>
        </p:txBody>
      </p:sp>
      <p:pic>
        <p:nvPicPr>
          <p:cNvPr id="18434" name="Picture 2" descr="Risultati immagini per cartina prima guerra mondiale"/>
          <p:cNvPicPr>
            <a:picLocks noChangeAspect="1" noChangeArrowheads="1"/>
          </p:cNvPicPr>
          <p:nvPr/>
        </p:nvPicPr>
        <p:blipFill>
          <a:blip r:embed="rId2" cstate="print"/>
          <a:srcRect/>
          <a:stretch>
            <a:fillRect/>
          </a:stretch>
        </p:blipFill>
        <p:spPr bwMode="auto">
          <a:xfrm>
            <a:off x="395536" y="2204864"/>
            <a:ext cx="3384376" cy="2641025"/>
          </a:xfrm>
          <a:prstGeom prst="rect">
            <a:avLst/>
          </a:prstGeom>
          <a:noFill/>
        </p:spPr>
      </p:pic>
    </p:spTree>
    <p:extLst>
      <p:ext uri="{BB962C8B-B14F-4D97-AF65-F5344CB8AC3E}">
        <p14:creationId xmlns:p14="http://schemas.microsoft.com/office/powerpoint/2010/main" val="3362147385"/>
      </p:ext>
    </p:extLst>
  </p:cSld>
  <p:clrMapOvr>
    <a:masterClrMapping/>
  </p:clrMapOvr>
  <p:transition spd="slow">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conseguenze </a:t>
            </a:r>
            <a:endParaRPr lang="it-IT" dirty="0"/>
          </a:p>
        </p:txBody>
      </p:sp>
      <p:sp>
        <p:nvSpPr>
          <p:cNvPr id="3" name="Segnaposto contenuto 2"/>
          <p:cNvSpPr>
            <a:spLocks noGrp="1"/>
          </p:cNvSpPr>
          <p:nvPr>
            <p:ph idx="1"/>
          </p:nvPr>
        </p:nvSpPr>
        <p:spPr>
          <a:xfrm>
            <a:off x="304800" y="1554162"/>
            <a:ext cx="4771256" cy="4525963"/>
          </a:xfrm>
        </p:spPr>
        <p:txBody>
          <a:bodyPr>
            <a:normAutofit fontScale="47500" lnSpcReduction="20000"/>
          </a:bodyPr>
          <a:lstStyle/>
          <a:p>
            <a:r>
              <a:rPr lang="it-IT" sz="3400" dirty="0"/>
              <a:t>Dopo le devastazioni causate dalla Prima Guerra Mondiale, le potenze occidentali vincitrici imposero alle nazioni sconfitte una serie di trattati molto duri che  ridussero significativamente l’estensione del territorio nazionale delle Potenze Centrali, imponendo il pagamento di somme consistenti in risarcimento</a:t>
            </a:r>
            <a:r>
              <a:rPr lang="it-IT" sz="3400" dirty="0" smtClean="0"/>
              <a:t>.</a:t>
            </a:r>
          </a:p>
          <a:p>
            <a:pPr marL="0" indent="0">
              <a:buNone/>
            </a:pPr>
            <a:endParaRPr lang="it-IT" sz="3400" dirty="0"/>
          </a:p>
          <a:p>
            <a:r>
              <a:rPr lang="it-IT" sz="3400" dirty="0"/>
              <a:t>Poche volte, in passato, la geografia dell’Europa aveva subito un cambiamento così radicale: il primo, diretto risultato della guerra fu che i vari Imperi – Russo, Tedesco, Austro-Ungarico e Ottomano – cessarono di esistere. Inoltre, gli Austriaci dovettero cedere all’Italia il Sud Tirolo, Trieste, il Trentino e Istria, mentre la Romania ottenne la </a:t>
            </a:r>
            <a:r>
              <a:rPr lang="it-IT" sz="3400" dirty="0" err="1"/>
              <a:t>Bucovina</a:t>
            </a:r>
            <a:r>
              <a:rPr lang="it-IT" sz="3400" dirty="0"/>
              <a:t>. Un punto importante del trattato proibiva all’Austria di modificare da quel momento la sua nuova condizione di stato indipendente, impedendole, di conseguenza, l’eventuale unificazione con la Germania.</a:t>
            </a:r>
          </a:p>
          <a:p>
            <a:endParaRPr lang="it-IT" dirty="0"/>
          </a:p>
        </p:txBody>
      </p:sp>
      <p:pic>
        <p:nvPicPr>
          <p:cNvPr id="4" name="Immagine 3"/>
          <p:cNvPicPr>
            <a:picLocks noChangeAspect="1"/>
          </p:cNvPicPr>
          <p:nvPr/>
        </p:nvPicPr>
        <p:blipFill>
          <a:blip r:embed="rId2"/>
          <a:stretch>
            <a:fillRect/>
          </a:stretch>
        </p:blipFill>
        <p:spPr>
          <a:xfrm>
            <a:off x="5220072" y="1988840"/>
            <a:ext cx="3682360" cy="2448272"/>
          </a:xfrm>
          <a:prstGeom prst="rect">
            <a:avLst/>
          </a:prstGeom>
        </p:spPr>
      </p:pic>
    </p:spTree>
    <p:extLst>
      <p:ext uri="{BB962C8B-B14F-4D97-AF65-F5344CB8AC3E}">
        <p14:creationId xmlns:p14="http://schemas.microsoft.com/office/powerpoint/2010/main" val="12888036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518" y="144016"/>
            <a:ext cx="8686800" cy="692696"/>
          </a:xfrm>
        </p:spPr>
        <p:txBody>
          <a:bodyPr/>
          <a:lstStyle/>
          <a:p>
            <a:r>
              <a:rPr lang="it-IT" dirty="0" smtClean="0"/>
              <a:t>FIDANZA VIRGILIO</a:t>
            </a:r>
            <a:endParaRPr lang="it-IT" dirty="0"/>
          </a:p>
        </p:txBody>
      </p:sp>
      <p:sp>
        <p:nvSpPr>
          <p:cNvPr id="3" name="Segnaposto contenuto 2"/>
          <p:cNvSpPr>
            <a:spLocks noGrp="1"/>
          </p:cNvSpPr>
          <p:nvPr>
            <p:ph idx="1"/>
          </p:nvPr>
        </p:nvSpPr>
        <p:spPr>
          <a:xfrm>
            <a:off x="304800" y="836712"/>
            <a:ext cx="8686800" cy="5832648"/>
          </a:xfrm>
        </p:spPr>
        <p:txBody>
          <a:bodyPr>
            <a:normAutofit lnSpcReduction="10000"/>
          </a:bodyPr>
          <a:lstStyle/>
          <a:p>
            <a:r>
              <a:rPr lang="it-IT" sz="1400" dirty="0" smtClean="0"/>
              <a:t>Fidanza Virgilio nasce a Milano il 28/03/1890 dal fu Giuseppe e </a:t>
            </a:r>
            <a:r>
              <a:rPr lang="it-IT" sz="1400" dirty="0" err="1" smtClean="0"/>
              <a:t>Mascetti</a:t>
            </a:r>
            <a:r>
              <a:rPr lang="it-IT" sz="1400" dirty="0" smtClean="0"/>
              <a:t> Rosa.</a:t>
            </a:r>
          </a:p>
          <a:p>
            <a:r>
              <a:rPr lang="it-IT" sz="1400" dirty="0" smtClean="0"/>
              <a:t>Il padre, nato a Milano, figlio di Giovanni e </a:t>
            </a:r>
            <a:r>
              <a:rPr lang="it-IT" sz="1400" dirty="0" err="1" smtClean="0"/>
              <a:t>Piti</a:t>
            </a:r>
            <a:r>
              <a:rPr lang="it-IT" sz="1400" dirty="0" smtClean="0"/>
              <a:t> Luigia, marito di Rosa e di professione fabbro , decede all’età di 36 anni il 12/09/1894 a Milano. </a:t>
            </a:r>
            <a:r>
              <a:rPr lang="it-IT" sz="1400" dirty="0" err="1" smtClean="0"/>
              <a:t>Mascetti</a:t>
            </a:r>
            <a:r>
              <a:rPr lang="it-IT" sz="1400" dirty="0" smtClean="0"/>
              <a:t> Rosa, nata il  24/01/1863, anch’ella di Milano, rimane vedova. Dopo ormai tre anni decide di richiedere l’ammissione al orfanotrofio maschile di Milano per il figlio Virgilio; la prima richiesta viene inoltrata l’ 1/05/1897, mentre la seconda il 13/05 dello stesso anno. L’orfano riesce ad ottenere una ammissione provvisoria il 10/</a:t>
            </a:r>
            <a:r>
              <a:rPr lang="it-IT" sz="1400" dirty="0" err="1" smtClean="0"/>
              <a:t>10</a:t>
            </a:r>
            <a:r>
              <a:rPr lang="it-IT" sz="1400" dirty="0" smtClean="0"/>
              <a:t>/1890 e la definitiva il 03/02/1899. Fidanza Virgilio viene ammesso poiché presenta tutti i requisiti necessari: è vaccinato e gode di buona salute (l’ultima il 10/</a:t>
            </a:r>
            <a:r>
              <a:rPr lang="it-IT" sz="1400" dirty="0" err="1" smtClean="0"/>
              <a:t>10</a:t>
            </a:r>
            <a:r>
              <a:rPr lang="it-IT" sz="1400" dirty="0" smtClean="0"/>
              <a:t>/1988, il giorno della sua entrata nell’Istituto), la sua famiglia ha ottenuto il certificato di miserabilità: la madre e le due sorelle, Carolina di 8 anni e Luigia di 9 (quest’ultima è stata costretta a dimettersi dall’orfanotrofio femminile perché affetta da tigna) vivono con lui in via Capre n.5. Possedevano una bottega che è stata chiusa per problemi economici e la madre lavora come cucitrice. Il certificato viene siglato l’11/03/1897 dalla Questura del Circondario di Milano. </a:t>
            </a:r>
          </a:p>
          <a:p>
            <a:r>
              <a:rPr lang="it-IT" sz="1400" dirty="0" smtClean="0"/>
              <a:t>Per quanto riguarda il percorso d’istruzione dell’orfano, non ci sono dati relativi a voti scolastici ma troviamo diverse mancanze e fregi di merito: all’inizio i suoi esiti sono molto positivi e nel 1899 ottiene il primo fregio di merito e di seguito, nel 1901 un secondo. Tuttavia successivamente, dal 1902 il suo comportamento peggiora: non ha contegno durante le lezioni, </a:t>
            </a:r>
            <a:r>
              <a:rPr lang="it-IT" sz="1400" dirty="0" err="1" smtClean="0"/>
              <a:t>disubbidisce</a:t>
            </a:r>
            <a:r>
              <a:rPr lang="it-IT" sz="1400" dirty="0" smtClean="0"/>
              <a:t> agli ordini e si fa influenzare dai compagni, per questi motivi gli vengono inflitte diverse punizioni: viene privato di vino e contorno, delle passeggiate per varie volte oppure segregato o obbligato alla permanenza in cella.</a:t>
            </a:r>
          </a:p>
          <a:p>
            <a:r>
              <a:rPr lang="it-IT" sz="1400" dirty="0" smtClean="0"/>
              <a:t>A partire dal marzo 1902 il suo comportamento non è affatto uniforme, infatti ha spesso vari periodi di pigrizia e negligenza. Ciononostante dal 1904 la sua condotta torna ad essere del tutto distinta e viene nominato “allievo scelto”. Successivamente nel 1905 ottiene un terzo fregio di merito e manca dal ricevere il quarto a causa di un ritardo lavorativo; nel 1906 ottiene il quinto e infine il sesto nel 1907.</a:t>
            </a:r>
          </a:p>
          <a:p>
            <a:r>
              <a:rPr lang="it-IT" sz="1400" dirty="0" smtClean="0"/>
              <a:t>L’orfano richiede ammissione al lavoro a 11 anni esprimendo una preferenza verso la meccanica, diviene tuttavia orefice presso la ditta  Giani con mercede giornaliera di L. 2,50. Durante il periodo del suo operato accumula un credito totale di L.745,64 al quale viene sottratto un debito di L. 109,80, per un credito residuo finale di L. 655,84. Molta parte del guadagno è data dai premi </a:t>
            </a:r>
            <a:r>
              <a:rPr lang="it-IT" sz="1400" dirty="0" err="1" smtClean="0"/>
              <a:t>Garoni</a:t>
            </a:r>
            <a:r>
              <a:rPr lang="it-IT" sz="1400" dirty="0" smtClean="0"/>
              <a:t>, </a:t>
            </a:r>
            <a:r>
              <a:rPr lang="it-IT" sz="1400" dirty="0" err="1" smtClean="0"/>
              <a:t>Garoni</a:t>
            </a:r>
            <a:r>
              <a:rPr lang="it-IT" sz="1400" dirty="0" smtClean="0"/>
              <a:t> </a:t>
            </a:r>
            <a:r>
              <a:rPr lang="it-IT" sz="1400" dirty="0" err="1" smtClean="0"/>
              <a:t>Marcora</a:t>
            </a:r>
            <a:r>
              <a:rPr lang="it-IT" sz="1400" dirty="0" smtClean="0"/>
              <a:t> e </a:t>
            </a:r>
            <a:r>
              <a:rPr lang="it-IT" sz="1400" dirty="0" err="1" smtClean="0"/>
              <a:t>Minola</a:t>
            </a:r>
            <a:r>
              <a:rPr lang="it-IT" sz="1400" dirty="0" smtClean="0"/>
              <a:t>. Il mandato di pagamento è intestato alla madre e le viene consegnato alla dimissione del figlio Virgilio. La dimissione regolare viene presentata il 29/04/1907 ed effettuata il 18/05 dello stesso anno sotto richiesta della madre.</a:t>
            </a:r>
          </a:p>
          <a:p>
            <a:endParaRPr lang="it-IT" sz="1200" dirty="0"/>
          </a:p>
        </p:txBody>
      </p:sp>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3936" y="476672"/>
            <a:ext cx="8686800" cy="720080"/>
          </a:xfrm>
        </p:spPr>
        <p:txBody>
          <a:bodyPr/>
          <a:lstStyle/>
          <a:p>
            <a:r>
              <a:rPr lang="it-IT" dirty="0" smtClean="0"/>
              <a:t>MONETA ABRAMO</a:t>
            </a:r>
            <a:endParaRPr lang="it-IT" dirty="0"/>
          </a:p>
        </p:txBody>
      </p:sp>
      <p:sp>
        <p:nvSpPr>
          <p:cNvPr id="3" name="Segnaposto contenuto 2"/>
          <p:cNvSpPr>
            <a:spLocks noGrp="1"/>
          </p:cNvSpPr>
          <p:nvPr>
            <p:ph idx="1"/>
          </p:nvPr>
        </p:nvSpPr>
        <p:spPr>
          <a:xfrm>
            <a:off x="294928" y="1340768"/>
            <a:ext cx="8686800" cy="5616624"/>
          </a:xfrm>
        </p:spPr>
        <p:txBody>
          <a:bodyPr>
            <a:normAutofit fontScale="55000" lnSpcReduction="20000"/>
          </a:bodyPr>
          <a:lstStyle/>
          <a:p>
            <a:r>
              <a:rPr lang="it-IT" dirty="0" smtClean="0"/>
              <a:t>Moneta Abramo nasce il 17/01/1899 a Milano, da Luigi Moneta e Amelia Pina. Luigi, di professione calzolaio, figlio di Pasquale e Annunciata De </a:t>
            </a:r>
            <a:r>
              <a:rPr lang="it-IT" dirty="0" err="1" smtClean="0"/>
              <a:t>Gaspari</a:t>
            </a:r>
            <a:r>
              <a:rPr lang="it-IT" dirty="0" smtClean="0"/>
              <a:t>, muore a 35 anni, il 14/06/1905. La madre Amelia lavora invece come servente e nasce a Milano da Pietro e Maria Branda, l’8/09/1869. Dopo la morte del marito, tale vedova, risiedente al dormitorio di Via Colletta, decide di abbandonare il figlio di nove anni per fuggire e risposarsi fuori Milano. Non riuscendo a rintracciare la madre, il ragazzo viene portato all’Istituto di Fanciullezza Abbandonata in Via Nino </a:t>
            </a:r>
            <a:r>
              <a:rPr lang="it-IT" dirty="0" err="1" smtClean="0"/>
              <a:t>Bixio</a:t>
            </a:r>
            <a:r>
              <a:rPr lang="it-IT" dirty="0" smtClean="0"/>
              <a:t>, 14 il giorno 3/06/1908. La struttura chiede poi il suo trasferimento verso l’Orfanotrofio dei </a:t>
            </a:r>
            <a:r>
              <a:rPr lang="it-IT" dirty="0" err="1" smtClean="0"/>
              <a:t>Martinitt</a:t>
            </a:r>
            <a:r>
              <a:rPr lang="it-IT" dirty="0" smtClean="0"/>
              <a:t> il 14/12 dello stesso anno, dichiarandosi tutore di Abramo, non essendovi parenti conosciuti. Dagli esami eseguiti di Sana e Robusta Costituzione, del 6/11/1908, il giovane risulta essere sano ma di fragile costituzione. Viene inserito nell’Istituto provvisoriamente il 4/01/1909, all’età di nove anni e ammesso definitivamente sei mesi dopo, il 6/07/1909. </a:t>
            </a:r>
          </a:p>
          <a:p>
            <a:r>
              <a:rPr lang="it-IT" dirty="0" smtClean="0"/>
              <a:t>Prima di essere abbandonato frequentava la seconda elementare, e solo dopo essere entrato nell’Istituto consegue il diploma di quarta classe. Trova impiego nella professione di tipografo, presso la ditta </a:t>
            </a:r>
            <a:r>
              <a:rPr lang="it-IT" dirty="0" err="1" smtClean="0"/>
              <a:t>Allodi</a:t>
            </a:r>
            <a:r>
              <a:rPr lang="it-IT" dirty="0" smtClean="0"/>
              <a:t> e </a:t>
            </a:r>
            <a:r>
              <a:rPr lang="it-IT" dirty="0" err="1" smtClean="0"/>
              <a:t>Pirola</a:t>
            </a:r>
            <a:r>
              <a:rPr lang="it-IT" dirty="0" smtClean="0"/>
              <a:t>, con una paga giornaliera di 0,75 lire. Nel 1911 viene ricoverato a causa di una grave pleuro-polmonite. Viene dimesso anticipatamente il giorno 1/04/1914, sotto richiesta della madre, con un credito totale di 9,60 lire. Nel fascicolo sono inoltre presenti richiami relativi a cattiva condotta, come: ritardo, oltraggio verso superiori e mancanza disciplinare. </a:t>
            </a:r>
          </a:p>
          <a:p>
            <a:endParaRPr lang="it-IT" dirty="0"/>
          </a:p>
        </p:txBody>
      </p:sp>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099" y="332656"/>
            <a:ext cx="8686800" cy="1052736"/>
          </a:xfrm>
        </p:spPr>
        <p:txBody>
          <a:bodyPr/>
          <a:lstStyle/>
          <a:p>
            <a:r>
              <a:rPr lang="it-IT" dirty="0" smtClean="0"/>
              <a:t>PENNATI DANTE</a:t>
            </a:r>
            <a:endParaRPr lang="it-IT" dirty="0"/>
          </a:p>
        </p:txBody>
      </p:sp>
      <p:sp>
        <p:nvSpPr>
          <p:cNvPr id="3" name="Segnaposto contenuto 2"/>
          <p:cNvSpPr>
            <a:spLocks noGrp="1"/>
          </p:cNvSpPr>
          <p:nvPr>
            <p:ph idx="1"/>
          </p:nvPr>
        </p:nvSpPr>
        <p:spPr>
          <a:xfrm>
            <a:off x="276099" y="1196752"/>
            <a:ext cx="8686800" cy="4883373"/>
          </a:xfrm>
        </p:spPr>
        <p:txBody>
          <a:bodyPr>
            <a:noAutofit/>
          </a:bodyPr>
          <a:lstStyle/>
          <a:p>
            <a:r>
              <a:rPr lang="it-IT" sz="1600" dirty="0" smtClean="0"/>
              <a:t>Pennati Dante nasce il 26/09 del 1892 a Milano ed è il terzogenito del fu Giovanni e Angela </a:t>
            </a:r>
            <a:r>
              <a:rPr lang="it-IT" sz="1600" dirty="0" err="1" smtClean="0"/>
              <a:t>Pelucchi</a:t>
            </a:r>
            <a:r>
              <a:rPr lang="it-IT" sz="1600" dirty="0" smtClean="0"/>
              <a:t>.</a:t>
            </a:r>
          </a:p>
          <a:p>
            <a:r>
              <a:rPr lang="it-IT" sz="1600" dirty="0" smtClean="0"/>
              <a:t>Il padre è un deviatore ferroviario nato a Balsamo nel 1852, mentre la madre nasce a </a:t>
            </a:r>
            <a:r>
              <a:rPr lang="it-IT" sz="1600" dirty="0" err="1" smtClean="0"/>
              <a:t>Musocco</a:t>
            </a:r>
            <a:r>
              <a:rPr lang="it-IT" sz="1600" dirty="0" smtClean="0"/>
              <a:t> nel 1864, ed è una cucitrice.</a:t>
            </a:r>
          </a:p>
          <a:p>
            <a:r>
              <a:rPr lang="it-IT" sz="1600" dirty="0" smtClean="0"/>
              <a:t>Dante ha due fratelli maggiori: Carlo, nato nel 1888 e Mario, del 1889. Entrambi i fratelli sono fabbri. </a:t>
            </a:r>
          </a:p>
          <a:p>
            <a:r>
              <a:rPr lang="it-IT" sz="1600" dirty="0" smtClean="0"/>
              <a:t>I nonni materni, Pietro e Giovanna, fanno molti sacrifici per aiutare la figlia e il genero, entrambi malati. Dopo anni di malattia muoiono entrambi nel 1896. Il nonno, guardiano ferroviario, è in pensione e deve badare alla moglie e ai tre nipotini con una pensione di L. 1,62 al giorno.</a:t>
            </a:r>
          </a:p>
          <a:p>
            <a:r>
              <a:rPr lang="it-IT" sz="1600" dirty="0" smtClean="0"/>
              <a:t>Nel 1900, all’età di otto anni, Dante viene portato in orfanotrofio, e viene accettato dopo sei mesi di prova.</a:t>
            </a:r>
          </a:p>
          <a:p>
            <a:r>
              <a:rPr lang="it-IT" sz="1600" dirty="0" smtClean="0"/>
              <a:t>Nel 1901 contrae la varicella, ma si ristabilisce e nel 1905, dopo una degenza, viene dichiarato sano.</a:t>
            </a:r>
          </a:p>
          <a:p>
            <a:r>
              <a:rPr lang="it-IT" sz="1600" dirty="0" smtClean="0"/>
              <a:t>Il tutore, Carlo </a:t>
            </a:r>
            <a:r>
              <a:rPr lang="it-IT" sz="1600" dirty="0" err="1" smtClean="0"/>
              <a:t>Pelucchi</a:t>
            </a:r>
            <a:r>
              <a:rPr lang="it-IT" sz="1600" dirty="0" smtClean="0"/>
              <a:t>, esprime la sua personale preferenza verso la professione che l’orfano dovrebbe praticare: il falegname.</a:t>
            </a:r>
          </a:p>
          <a:p>
            <a:r>
              <a:rPr lang="it-IT" sz="1600" dirty="0" smtClean="0"/>
              <a:t>Ciononostante, quando il 26/09/1908, Carlo richiede la dimissione del suo pupillo a causa di motivi familiari, Dante sta svolgendo la professione di meccanico, guadagnando dalle L. 1,50 alle L. 2,00.</a:t>
            </a:r>
          </a:p>
          <a:p>
            <a:r>
              <a:rPr lang="it-IT" sz="1600" dirty="0" smtClean="0"/>
              <a:t>Dante vince un Premio Consiglio di poche Lire, e all’uscita dall’orfanotrofio il suo credito totale è di L. 261,71.</a:t>
            </a:r>
          </a:p>
          <a:p>
            <a:endParaRPr lang="it-IT" sz="1600" dirty="0"/>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196752"/>
            <a:ext cx="8686800" cy="4525963"/>
          </a:xfrm>
        </p:spPr>
        <p:txBody>
          <a:bodyPr>
            <a:noAutofit/>
          </a:bodyPr>
          <a:lstStyle/>
          <a:p>
            <a:r>
              <a:rPr lang="it-IT" sz="1800" dirty="0" smtClean="0"/>
              <a:t>1532= Francesco Sforza fece chiamare Gerolamo Emiliani per far fronte al gran numero di orfani  abbandonati.</a:t>
            </a:r>
          </a:p>
          <a:p>
            <a:r>
              <a:rPr lang="it-IT" sz="1800" dirty="0" smtClean="0"/>
              <a:t>1535= Il duca di Milano donò all’Istituto una sede in via Morone, dove poi sorse la chiesa di S. Martino, da cui presero il nome i Martinitt.</a:t>
            </a:r>
          </a:p>
          <a:p>
            <a:r>
              <a:rPr lang="it-IT" sz="1800" dirty="0" smtClean="0"/>
              <a:t>Oltre ad imparare a leggere, scrivere e a fare calcoli, i Martinitt ricevevano le basi manuali che permettevano loro di trovare lavoro una volta usciti dall’orfanotrofio.</a:t>
            </a:r>
          </a:p>
          <a:p>
            <a:r>
              <a:rPr lang="it-IT" sz="1800" dirty="0" smtClean="0"/>
              <a:t>1772= Maria Teresa d’Austria spostò i Martinitt nel Monastero di S. Pietro in Gessate, in modo da fornire una nuova collocazione al numero sempre crescente di orfani.</a:t>
            </a:r>
          </a:p>
          <a:p>
            <a:r>
              <a:rPr lang="it-IT" sz="1800" dirty="0" smtClean="0"/>
              <a:t>1807= Dopo la nascita della Congregazione di Carità napoleonica l’orfanotrofio dei Martinitt iniziò ad essere amministrato insieme a quello delle Stelline e al Pio Albergo Trivulzio.</a:t>
            </a:r>
          </a:p>
          <a:p>
            <a:r>
              <a:rPr lang="it-IT" sz="1800" dirty="0" smtClean="0"/>
              <a:t>1863= I consigli di amministrazione dei tre enti si unirono.</a:t>
            </a:r>
          </a:p>
          <a:p>
            <a:r>
              <a:rPr lang="it-IT" sz="1800" dirty="0"/>
              <a:t>Dal dopoguerra a oggi Martinitt e Stelline </a:t>
            </a:r>
            <a:r>
              <a:rPr lang="it-IT" sz="1800" dirty="0" smtClean="0"/>
              <a:t>vissero </a:t>
            </a:r>
            <a:r>
              <a:rPr lang="it-IT" sz="1800" dirty="0"/>
              <a:t>una enorme </a:t>
            </a:r>
            <a:r>
              <a:rPr lang="it-IT" sz="1800" dirty="0" smtClean="0"/>
              <a:t>trasformazione</a:t>
            </a:r>
          </a:p>
          <a:p>
            <a:r>
              <a:rPr lang="it-IT" sz="1800" dirty="0"/>
              <a:t>Oggi l’immenso complesso dei Martinitt è </a:t>
            </a:r>
            <a:r>
              <a:rPr lang="it-IT" sz="1800" dirty="0" smtClean="0"/>
              <a:t>divenuto sede </a:t>
            </a:r>
            <a:r>
              <a:rPr lang="it-IT" sz="1800" dirty="0"/>
              <a:t>di un campus </a:t>
            </a:r>
            <a:r>
              <a:rPr lang="it-IT" sz="1800" dirty="0" smtClean="0"/>
              <a:t>universitario</a:t>
            </a:r>
            <a:r>
              <a:rPr lang="it-IT" sz="1800" dirty="0"/>
              <a:t>.</a:t>
            </a:r>
            <a:endParaRPr lang="it-IT" sz="1800" dirty="0" smtClean="0"/>
          </a:p>
        </p:txBody>
      </p:sp>
    </p:spTree>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0397" y="404664"/>
            <a:ext cx="8686800" cy="836712"/>
          </a:xfrm>
        </p:spPr>
        <p:txBody>
          <a:bodyPr/>
          <a:lstStyle/>
          <a:p>
            <a:r>
              <a:rPr lang="it-IT" dirty="0" smtClean="0"/>
              <a:t>PEREGO GIOVANNI</a:t>
            </a:r>
            <a:endParaRPr lang="it-IT" dirty="0"/>
          </a:p>
        </p:txBody>
      </p:sp>
      <p:sp>
        <p:nvSpPr>
          <p:cNvPr id="3" name="Segnaposto contenuto 2"/>
          <p:cNvSpPr>
            <a:spLocks noGrp="1"/>
          </p:cNvSpPr>
          <p:nvPr>
            <p:ph idx="1"/>
          </p:nvPr>
        </p:nvSpPr>
        <p:spPr>
          <a:xfrm>
            <a:off x="313222" y="1052736"/>
            <a:ext cx="8686800" cy="5315421"/>
          </a:xfrm>
        </p:spPr>
        <p:txBody>
          <a:bodyPr>
            <a:normAutofit fontScale="25000" lnSpcReduction="20000"/>
          </a:bodyPr>
          <a:lstStyle/>
          <a:p>
            <a:r>
              <a:rPr lang="it-IT" dirty="0" smtClean="0"/>
              <a:t> </a:t>
            </a:r>
          </a:p>
          <a:p>
            <a:r>
              <a:rPr lang="it-IT" sz="5600" dirty="0" smtClean="0"/>
              <a:t>Perego Giovanni nasce a Genova il 1/06/1892. La madre , </a:t>
            </a:r>
            <a:r>
              <a:rPr lang="it-IT" sz="5600" dirty="0" err="1" smtClean="0"/>
              <a:t>Bargna</a:t>
            </a:r>
            <a:r>
              <a:rPr lang="it-IT" sz="5600" dirty="0" smtClean="0"/>
              <a:t> paolina , è sorpresa ad infrangere la fedeltà coniugale, per questo il padre, sospettando che Giovanni non fosse suo figlio lo abbandona; della madre non si hanno più notizie ma si pensa che sa tornata a Genova con la sorella quattordicenne di Giovanni quando egli aveva solo nove mesi </a:t>
            </a:r>
          </a:p>
          <a:p>
            <a:r>
              <a:rPr lang="it-IT" sz="5600" dirty="0" smtClean="0"/>
              <a:t>Il padre Giuseppe di professione calzolaio e residente a Milano, muore a trentotto anni .</a:t>
            </a:r>
          </a:p>
          <a:p>
            <a:r>
              <a:rPr lang="it-IT" sz="5600" dirty="0" smtClean="0"/>
              <a:t>Giovanni si trova quindi orfano di padre e abbandonato dalla madre, ormai considerata donna di cattivi costumi.</a:t>
            </a:r>
          </a:p>
          <a:p>
            <a:r>
              <a:rPr lang="it-IT" sz="5600" dirty="0" smtClean="0"/>
              <a:t>Il bambino si trasferisce quindi dai nonni a Milano in via galileo n.23, essi vivono in una stanza e pagano L.100 all’ anno. Il nonno purtroppo però muore quasi subito e la nonna rimane da sola ad occuparsi del nipote ;  l’anziana signora, ormai acciaccata e quasi sorda muore dopo pochi anni.</a:t>
            </a:r>
          </a:p>
          <a:p>
            <a:r>
              <a:rPr lang="it-IT" sz="5600" dirty="0" smtClean="0"/>
              <a:t>Privo di parenti che riescano a provvedere al suo sostentamento è costretto ad entrare in orfanotrofio.</a:t>
            </a:r>
          </a:p>
          <a:p>
            <a:r>
              <a:rPr lang="it-IT" sz="5600" dirty="0" smtClean="0"/>
              <a:t>Inizialmente fatica ad essere ammesso a causa della mancanza di alcuni documenti  ma inseguito  alla consegna delle carte richieste e alla certificazione della sua ottima salute il 25/08/1902 entra provvisoriamente in orfanotrofio e viene ammesso ufficialmente il 2/04/1903.</a:t>
            </a:r>
          </a:p>
          <a:p>
            <a:r>
              <a:rPr lang="it-IT" sz="5600" dirty="0" smtClean="0"/>
              <a:t> Il suo tutore è lo zio Perego Luigi.</a:t>
            </a:r>
          </a:p>
          <a:p>
            <a:r>
              <a:rPr lang="it-IT" sz="5600" dirty="0" smtClean="0"/>
              <a:t>In orfanotrofio Giovanni  frequenta tutti e cinque gli anni di scuola elementare a cui va aggiunto un anno di scuola educativa al lavoro. Durante il suo percorso scolastico viene ripreso più volte per il suo comportamento scurrile, era infatti indicato come esaltatore di folle e talvolta bestemmiatore.</a:t>
            </a:r>
          </a:p>
          <a:p>
            <a:r>
              <a:rPr lang="it-IT" sz="5600" dirty="0" smtClean="0"/>
              <a:t>Giovanni intraprende il mestiere di elettricista, ma in particolare si dedica alla meccanica; è apprendista meccanico dal 25/05/1906 al 6/03/1907. L’ occupazione di meccanico non è tuttavia di suo gradimento e durante la sua carriera subisce un infortunio poiché la sua mano rimane schiacciata in un ingranaggio e ne esce distorta e privata della prima falange del dito medio.</a:t>
            </a:r>
          </a:p>
          <a:p>
            <a:r>
              <a:rPr lang="it-IT" sz="5600" dirty="0" smtClean="0"/>
              <a:t>Riceve inoltre due premi sul lavoro: il primo nel’aprile del 1903 e il secondo nel maggio 1906. </a:t>
            </a:r>
          </a:p>
          <a:p>
            <a:r>
              <a:rPr lang="it-IT" sz="5600" dirty="0" smtClean="0"/>
              <a:t>Ciononostante sono riportate diverse mancanze lavorative :è accusato di cattiva condotta, ritardi nei rientri e giustificazioni poco attendibili.</a:t>
            </a:r>
          </a:p>
          <a:p>
            <a:r>
              <a:rPr lang="it-IT" sz="5600" dirty="0" smtClean="0"/>
              <a:t>Il tutore del orfano chiede la sua dimissione  quando questo raggiunge il dodicesimo anno d’età; la richiesta di dimissione  viene approvata dal consiglio. </a:t>
            </a:r>
          </a:p>
          <a:p>
            <a:r>
              <a:rPr lang="it-IT" sz="5600" dirty="0" smtClean="0"/>
              <a:t>Perego Luigi viene dimesso il 30/04/1909 e il credito finale ammonta a L. 583,34.</a:t>
            </a:r>
          </a:p>
          <a:p>
            <a:r>
              <a:rPr lang="it-IT" sz="5600" dirty="0" smtClean="0"/>
              <a:t>Il ragazzo muore durante la prima guerra mondiale.</a:t>
            </a:r>
          </a:p>
          <a:p>
            <a:endParaRPr lang="it-IT" sz="5600" dirty="0"/>
          </a:p>
        </p:txBody>
      </p:sp>
    </p:spTree>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476672"/>
            <a:ext cx="8686800" cy="692696"/>
          </a:xfrm>
        </p:spPr>
        <p:txBody>
          <a:bodyPr/>
          <a:lstStyle/>
          <a:p>
            <a:r>
              <a:rPr lang="it-IT" dirty="0" smtClean="0"/>
              <a:t>RESCALLI EUGENIO</a:t>
            </a:r>
            <a:endParaRPr lang="it-IT" dirty="0"/>
          </a:p>
        </p:txBody>
      </p:sp>
      <p:sp>
        <p:nvSpPr>
          <p:cNvPr id="3" name="Segnaposto contenuto 2"/>
          <p:cNvSpPr>
            <a:spLocks noGrp="1"/>
          </p:cNvSpPr>
          <p:nvPr>
            <p:ph idx="1"/>
          </p:nvPr>
        </p:nvSpPr>
        <p:spPr>
          <a:xfrm>
            <a:off x="304800" y="1340768"/>
            <a:ext cx="8686800" cy="5027389"/>
          </a:xfrm>
        </p:spPr>
        <p:txBody>
          <a:bodyPr>
            <a:normAutofit fontScale="25000" lnSpcReduction="20000"/>
          </a:bodyPr>
          <a:lstStyle/>
          <a:p>
            <a:r>
              <a:rPr lang="it-IT" sz="5600" dirty="0" err="1" smtClean="0"/>
              <a:t>Rescalli</a:t>
            </a:r>
            <a:r>
              <a:rPr lang="it-IT" sz="5600" dirty="0" smtClean="0"/>
              <a:t> Eugenio nasce il 19/06/1883 e viene battezzato il giorno dopo. </a:t>
            </a:r>
          </a:p>
          <a:p>
            <a:r>
              <a:rPr lang="it-IT" sz="5600" dirty="0" smtClean="0"/>
              <a:t>È orfano di padre, </a:t>
            </a:r>
            <a:r>
              <a:rPr lang="it-IT" sz="5600" dirty="0" err="1" smtClean="0"/>
              <a:t>Rescalli</a:t>
            </a:r>
            <a:r>
              <a:rPr lang="it-IT" sz="5600" dirty="0" smtClean="0"/>
              <a:t> Ambrogio, che era un sorvegliante urbano di 38 anni. La madre, Isabella </a:t>
            </a:r>
            <a:r>
              <a:rPr lang="it-IT" sz="5600" dirty="0" err="1" smtClean="0"/>
              <a:t>Dornini</a:t>
            </a:r>
            <a:r>
              <a:rPr lang="it-IT" sz="5600" dirty="0" smtClean="0"/>
              <a:t>, è una giornaliera rimasta vedova a 32 anni; il suo lavoro non è abbastanza per mantenere anche il figlio, così Eugenio viene certificato appartenente a famiglia povera. La madre si trova quindi costretta, il 1/12/1900 a fare richiesta per mandare il figlio in orfanotrofio. </a:t>
            </a:r>
          </a:p>
          <a:p>
            <a:r>
              <a:rPr lang="it-IT" sz="5600" dirty="0" smtClean="0"/>
              <a:t>Il 20/12 l’orfano viene allora visitato per controllarne la salute, fondamentale per essere accettati nell’istituto. Dopo essere stata verificata la sua sana costituzione, il ragazzo viene quindi ammesso alla prima classe. Durante il suo percorso scolastico ottiene voti appena sufficienti, tuttavia non ha alcuna carenza scolastica. Ogni anno cambia scuola, alternandosi tra Via Stella e Via Pisacane. </a:t>
            </a:r>
          </a:p>
          <a:p>
            <a:r>
              <a:rPr lang="it-IT" sz="5600" dirty="0" smtClean="0"/>
              <a:t>Dalle mancanze disciplinari ricevute, il ragazzo non sembra essere molto interessato alla scuola, dal momento che compie diversi atti poco educati e si prende gioco del personale. Per questo viene spesso privato del vino a tavola e di uscite straordinarie, ciononostante la sua carriera scolastica fosse iniziata con molte distinzioni positive. Ha infatti ottenuto un fregio. Inoltre, la sua media di comportamento raggiunge il nove. </a:t>
            </a:r>
          </a:p>
          <a:p>
            <a:r>
              <a:rPr lang="it-IT" sz="5600" dirty="0" smtClean="0"/>
              <a:t>Terminato il corso elementare standard, il rettore prende in considerazione l’idea di fare intraprendere a Eugenio un percorso di istruzione artiera, poiché Eugenio eccelle nelle materie artistiche, quali “incisione su pietra” ,“cesellatura” e “incisione su metallo”. </a:t>
            </a:r>
          </a:p>
          <a:p>
            <a:r>
              <a:rPr lang="it-IT" sz="5600" dirty="0" smtClean="0"/>
              <a:t>Il ragazzo frequenta quindi una scuola artigiana durante la quale ha modo di migliorare drasticamente i suoi voti fino ad ottenere il ruolo di incisione su pietra presso la ditta </a:t>
            </a:r>
            <a:r>
              <a:rPr lang="it-IT" sz="5600" dirty="0" err="1" smtClean="0"/>
              <a:t>Marzucchi-Messoni</a:t>
            </a:r>
            <a:r>
              <a:rPr lang="it-IT" sz="5600" dirty="0" smtClean="0"/>
              <a:t>, che gli frutta un guadagno di lire 3,50 al giorno. </a:t>
            </a:r>
          </a:p>
          <a:p>
            <a:r>
              <a:rPr lang="it-IT" sz="5600" dirty="0" smtClean="0"/>
              <a:t>Le sue doti lo portano a vincere due volte il premio </a:t>
            </a:r>
            <a:r>
              <a:rPr lang="it-IT" sz="5600" dirty="0" err="1" smtClean="0"/>
              <a:t>Garoni</a:t>
            </a:r>
            <a:r>
              <a:rPr lang="it-IT" sz="5600" dirty="0" smtClean="0"/>
              <a:t> e una volta il </a:t>
            </a:r>
            <a:r>
              <a:rPr lang="it-IT" sz="5600" dirty="0" err="1" smtClean="0"/>
              <a:t>Garenagli</a:t>
            </a:r>
            <a:r>
              <a:rPr lang="it-IT" sz="5600" dirty="0" smtClean="0"/>
              <a:t>, arrivando ad accumulare complessivamente 700 lire di guadagno. </a:t>
            </a:r>
          </a:p>
          <a:p>
            <a:r>
              <a:rPr lang="it-IT" sz="5600" dirty="0" smtClean="0"/>
              <a:t>In seguito versa delle lire alla Cassa Nazionale di Previdenza per l’Invalidità e la Vecchiaia degli Operai per la sua assicurazione, e salda vari debiti finendo con un credito residuo di circa 530 lire.</a:t>
            </a:r>
          </a:p>
          <a:p>
            <a:r>
              <a:rPr lang="it-IT" sz="5600" dirty="0" smtClean="0"/>
              <a:t>La madre quindi, avendo migliorato la sua condizione di miserabile, il 15/04/1911 fa domanda per ritirare il figlio visto il raggiungimento dei suoi 18 anni. La richiesta viene accettata in seguito ad un’ultima visita di accertamento, terminata con esiti positivi. </a:t>
            </a:r>
          </a:p>
          <a:p>
            <a:endParaRPr lang="it-IT" dirty="0"/>
          </a:p>
        </p:txBody>
      </p:sp>
    </p:spTree>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332656"/>
            <a:ext cx="8686800" cy="962744"/>
          </a:xfrm>
        </p:spPr>
        <p:txBody>
          <a:bodyPr/>
          <a:lstStyle/>
          <a:p>
            <a:r>
              <a:rPr lang="it-IT" dirty="0" smtClean="0"/>
              <a:t>RONCORONI ENRICO</a:t>
            </a:r>
            <a:endParaRPr lang="it-IT" dirty="0"/>
          </a:p>
        </p:txBody>
      </p:sp>
      <p:sp>
        <p:nvSpPr>
          <p:cNvPr id="3" name="Segnaposto contenuto 2"/>
          <p:cNvSpPr>
            <a:spLocks noGrp="1"/>
          </p:cNvSpPr>
          <p:nvPr>
            <p:ph idx="1"/>
          </p:nvPr>
        </p:nvSpPr>
        <p:spPr>
          <a:xfrm>
            <a:off x="304800" y="1484784"/>
            <a:ext cx="8686800" cy="4525963"/>
          </a:xfrm>
        </p:spPr>
        <p:txBody>
          <a:bodyPr>
            <a:normAutofit fontScale="55000" lnSpcReduction="20000"/>
          </a:bodyPr>
          <a:lstStyle/>
          <a:p>
            <a:r>
              <a:rPr lang="it-IT" dirty="0" err="1" smtClean="0"/>
              <a:t>Roncoroni</a:t>
            </a:r>
            <a:r>
              <a:rPr lang="it-IT" dirty="0" smtClean="0"/>
              <a:t> Enrico,  nato a Milano il 16 ottobre 1824 figlio di Carlo </a:t>
            </a:r>
            <a:r>
              <a:rPr lang="it-IT" dirty="0" err="1" smtClean="0"/>
              <a:t>Roncoroni</a:t>
            </a:r>
            <a:r>
              <a:rPr lang="it-IT" dirty="0" smtClean="0"/>
              <a:t> e </a:t>
            </a:r>
            <a:r>
              <a:rPr lang="it-IT" dirty="0" err="1" smtClean="0"/>
              <a:t>Bonini</a:t>
            </a:r>
            <a:r>
              <a:rPr lang="it-IT" dirty="0" smtClean="0"/>
              <a:t> Giuseppa.</a:t>
            </a:r>
          </a:p>
          <a:p>
            <a:r>
              <a:rPr lang="it-IT" dirty="0" smtClean="0"/>
              <a:t>Enrico è domiciliato a Milano in via Vicolo Signore n.7 .</a:t>
            </a:r>
          </a:p>
          <a:p>
            <a:r>
              <a:rPr lang="it-IT" dirty="0" smtClean="0"/>
              <a:t>È ammesso provvisoriamente il 26 Agosto 1902 e definitivamente il 2 Aprile 1903.</a:t>
            </a:r>
          </a:p>
          <a:p>
            <a:r>
              <a:rPr lang="it-IT" dirty="0" smtClean="0"/>
              <a:t>Ha una buona condotta ed  effettua i seguenti studi: la quarta elementare, il secondo corso complementare e il secondo corso di disegno ornamentale.</a:t>
            </a:r>
          </a:p>
          <a:p>
            <a:r>
              <a:rPr lang="it-IT" dirty="0" smtClean="0"/>
              <a:t>Esercita la professione di meccanico e guadagna un credito residuo di L. 896.95 inoltre vince  nel 1908 e nel 1912 due premi.</a:t>
            </a:r>
          </a:p>
          <a:p>
            <a:r>
              <a:rPr lang="it-IT" dirty="0" smtClean="0"/>
              <a:t>L’orfano è vaccinato regolarmente e prima di entrare in orfanotrofio effettua due visite mediche. Il padre </a:t>
            </a:r>
            <a:r>
              <a:rPr lang="it-IT" dirty="0" err="1" smtClean="0"/>
              <a:t>Roncorni</a:t>
            </a:r>
            <a:r>
              <a:rPr lang="it-IT" dirty="0" smtClean="0"/>
              <a:t> Carlo muore il 28 Gennaio 1902 ed era un cocchiere. </a:t>
            </a:r>
          </a:p>
          <a:p>
            <a:r>
              <a:rPr lang="it-IT" dirty="0" smtClean="0"/>
              <a:t>Per quanto riguarda la madre il 28 settembre 1904  si trasferisce a Lugano presso la famiglia pasticceria </a:t>
            </a:r>
            <a:r>
              <a:rPr lang="it-IT" dirty="0" err="1" smtClean="0"/>
              <a:t>Cannabio</a:t>
            </a:r>
            <a:r>
              <a:rPr lang="it-IT" dirty="0" smtClean="0"/>
              <a:t>, inoltre il </a:t>
            </a:r>
            <a:r>
              <a:rPr lang="it-IT" dirty="0" err="1" smtClean="0"/>
              <a:t>petente</a:t>
            </a:r>
            <a:r>
              <a:rPr lang="it-IT" dirty="0" smtClean="0"/>
              <a:t> ha due fratelli e due sorelle.</a:t>
            </a:r>
          </a:p>
          <a:p>
            <a:r>
              <a:rPr lang="it-IT" dirty="0" smtClean="0"/>
              <a:t>L’8 Febbraio 1902 riceve il certificato di miserabilità e infine il 6 Aprile 1912 viene dimesso, ritirato dalla madre residente in Corso Garibaldi 11.  </a:t>
            </a:r>
          </a:p>
          <a:p>
            <a:pPr marL="0" indent="0">
              <a:buNone/>
            </a:pPr>
            <a:endParaRPr lang="it-IT" dirty="0" smtClean="0"/>
          </a:p>
          <a:p>
            <a:endParaRPr lang="it-IT" dirty="0"/>
          </a:p>
        </p:txBody>
      </p:sp>
    </p:spTree>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76672"/>
            <a:ext cx="8686800" cy="838200"/>
          </a:xfrm>
        </p:spPr>
        <p:txBody>
          <a:bodyPr/>
          <a:lstStyle/>
          <a:p>
            <a:r>
              <a:rPr lang="it-IT" dirty="0" smtClean="0"/>
              <a:t>ROSSI PRIMO GIUSEPPE</a:t>
            </a:r>
            <a:endParaRPr lang="it-IT" dirty="0"/>
          </a:p>
        </p:txBody>
      </p:sp>
      <p:sp>
        <p:nvSpPr>
          <p:cNvPr id="3" name="Segnaposto contenuto 2"/>
          <p:cNvSpPr>
            <a:spLocks noGrp="1"/>
          </p:cNvSpPr>
          <p:nvPr>
            <p:ph idx="1"/>
          </p:nvPr>
        </p:nvSpPr>
        <p:spPr>
          <a:xfrm>
            <a:off x="179512" y="1412776"/>
            <a:ext cx="8686800" cy="4811365"/>
          </a:xfrm>
        </p:spPr>
        <p:txBody>
          <a:bodyPr>
            <a:normAutofit fontScale="47500" lnSpcReduction="20000"/>
          </a:bodyPr>
          <a:lstStyle/>
          <a:p>
            <a:r>
              <a:rPr lang="it-IT" dirty="0" smtClean="0"/>
              <a:t>Rossi I Giuseppe nasce il 17/07/1885. E’ orfano di entrambi i genitori. La madre, Girelli Emilia, è casalinga e muore all’età di 36 anni il 24/04/1901. Il padre, Luigi Rossi, di mestiere contadino, muore il 30/12/1902 all’età di 43 anni. Oltre a Giuseppe i coniugi lasciano orfani altri quattro figli: Angelo, il maggiore, ha 13 anni e fa il muratore, Paola di 10 anni, Luigia di 5 e Giovanni di 3.</a:t>
            </a:r>
          </a:p>
          <a:p>
            <a:r>
              <a:rPr lang="it-IT" dirty="0" smtClean="0"/>
              <a:t>I fratelli, per non rimanere in mezzo alla strada, vanno ad abitare dalla zia Luigia Rossi, ella fa la ricamatrice e guadagna L.1,00 al giorno più L.20,00 dalla Congregazione di Carità; possiede una stanzetta al secondo piano e paga L.90 di affitto all’anno. </a:t>
            </a:r>
          </a:p>
          <a:p>
            <a:r>
              <a:rPr lang="it-IT" dirty="0" smtClean="0"/>
              <a:t>Dopo la morte di entrambi i genitori l’ 8/01/1903 Giuseppe fa richiesta all’orfanotrofio maschile. Giuseppe Rossi è ammesso il 29/08/1903 poiché presenta tutti i requisiti necessari, infatti egli gode di buona salute, come risulta dalle visite mediche del 5/07/1903 e del 17/0771903, la sua famiglia risulta miserabile e ha fatto tutti i vaccini richiesti. </a:t>
            </a:r>
          </a:p>
          <a:p>
            <a:r>
              <a:rPr lang="it-IT" dirty="0" smtClean="0"/>
              <a:t>Ha frequentato la prima elementare maschile minore in via Giulio Romano fra il 1902 e il 1903 prima di entrare in orfanotrofio. Successivamente continua all’interno della struttura gli studi elementari e viene promosso il 7/07/1906 con un totale di 67/80. </a:t>
            </a:r>
          </a:p>
          <a:p>
            <a:r>
              <a:rPr lang="it-IT" dirty="0" smtClean="0"/>
              <a:t>Il 4/12/1908 si  iscrive alla scuola operaia maschile dei fabbri e viene promosso con buoni voti. </a:t>
            </a:r>
          </a:p>
          <a:p>
            <a:r>
              <a:rPr lang="it-IT" dirty="0" smtClean="0"/>
              <a:t>Viene dimesso il 30/10/1909 per volere della zia, la quale gli trova un lavoro ben pagato da operaio. Grazie alle quote annuali sul legato Banfi guadagna un credito di L.23,40, al quale gli vengono sottratte L.2,30 di debito per via di anticipazioni e guasti ai mobili e importo oggetti smarriti.</a:t>
            </a:r>
          </a:p>
          <a:p>
            <a:r>
              <a:rPr lang="it-IT" dirty="0" smtClean="0"/>
              <a:t>Egli ha avuto due tutori: inizialmente Rossi Ambrogio, il quale viene sostituito da </a:t>
            </a:r>
            <a:r>
              <a:rPr lang="it-IT" dirty="0" err="1" smtClean="0"/>
              <a:t>Ripamonti</a:t>
            </a:r>
            <a:r>
              <a:rPr lang="it-IT" dirty="0" smtClean="0"/>
              <a:t> Luigi l’8/01/1903.</a:t>
            </a:r>
          </a:p>
          <a:p>
            <a:endParaRPr lang="it-IT" dirty="0"/>
          </a:p>
        </p:txBody>
      </p:sp>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8981" y="404664"/>
            <a:ext cx="8686800" cy="908720"/>
          </a:xfrm>
        </p:spPr>
        <p:txBody>
          <a:bodyPr/>
          <a:lstStyle/>
          <a:p>
            <a:r>
              <a:rPr lang="it-IT" dirty="0" smtClean="0"/>
              <a:t>ROSSI LUIGI</a:t>
            </a:r>
            <a:endParaRPr lang="it-IT" dirty="0"/>
          </a:p>
        </p:txBody>
      </p:sp>
      <p:sp>
        <p:nvSpPr>
          <p:cNvPr id="3" name="Segnaposto contenuto 2"/>
          <p:cNvSpPr>
            <a:spLocks noGrp="1"/>
          </p:cNvSpPr>
          <p:nvPr>
            <p:ph idx="1"/>
          </p:nvPr>
        </p:nvSpPr>
        <p:spPr>
          <a:xfrm>
            <a:off x="337700" y="1700808"/>
            <a:ext cx="8686800" cy="4955381"/>
          </a:xfrm>
        </p:spPr>
        <p:txBody>
          <a:bodyPr>
            <a:normAutofit fontScale="40000" lnSpcReduction="20000"/>
          </a:bodyPr>
          <a:lstStyle/>
          <a:p>
            <a:r>
              <a:rPr lang="it-IT" sz="3500" dirty="0" smtClean="0"/>
              <a:t>Rossi Luigi, nato il 09/</a:t>
            </a:r>
            <a:r>
              <a:rPr lang="it-IT" sz="3500" dirty="0" err="1" smtClean="0"/>
              <a:t>09</a:t>
            </a:r>
            <a:r>
              <a:rPr lang="it-IT" sz="3500" dirty="0" smtClean="0"/>
              <a:t>/1895 a Milano in Via Pace n.2 da </a:t>
            </a:r>
            <a:r>
              <a:rPr lang="it-IT" sz="3500" dirty="0" err="1" smtClean="0"/>
              <a:t>Baroli</a:t>
            </a:r>
            <a:r>
              <a:rPr lang="it-IT" sz="3500" dirty="0" smtClean="0"/>
              <a:t> Rosa e Rossi Giuseppe. </a:t>
            </a:r>
          </a:p>
          <a:p>
            <a:r>
              <a:rPr lang="it-IT" sz="3500" dirty="0" smtClean="0"/>
              <a:t>Il padre nato e residente a Milano, figlio di Giuseppe e Basava Vittoria, marito di Rosa, di professione lavandaio, decede a 39 anni il 14/11/1899 a Milano. </a:t>
            </a:r>
            <a:r>
              <a:rPr lang="it-IT" sz="3500" dirty="0" err="1" smtClean="0"/>
              <a:t>Baroli</a:t>
            </a:r>
            <a:r>
              <a:rPr lang="it-IT" sz="3500" dirty="0" smtClean="0"/>
              <a:t> Rosa rimane vedova. Ella decide di inviare richiesta all’orfanotrofio maschile di Milano inoltrando la domanda all’Onorevole Consiglio degli Orfanotrofi per il figlio Luigi. </a:t>
            </a:r>
          </a:p>
          <a:p>
            <a:r>
              <a:rPr lang="it-IT" sz="3500" dirty="0" smtClean="0"/>
              <a:t>L’ammissione venne presentata il 10/12/1902, l’orfano riesce ad ottenere un’ammissione provvisoria il 10/09/1904 e la definitiva l’11/12/1904; Luigi Rossi viene ammesso poiché presenta tutti i requisiti necessari, infatti egli gode di buona salute (ciò è attestato dalle visite mediche richieste dall’orfanotrofio, la prima il 15/07/1904 e la seconda il 6/09/1904, quando il </a:t>
            </a:r>
            <a:r>
              <a:rPr lang="it-IT" sz="3500" dirty="0" err="1" smtClean="0"/>
              <a:t>petente</a:t>
            </a:r>
            <a:r>
              <a:rPr lang="it-IT" sz="3500" dirty="0" smtClean="0"/>
              <a:t> aveva 9 anni) e la sua famiglia è in condizione di miseria: la madre e le due sorelle, Maria di 5 anni ed Emilia di 15 (che guadagna L. 2,00 a settimana come modista) vivono con lui in via pace al trentesimo piano, in una stanza in un sottoscala, necessitando di affittare un letto per L. 5,00 al mese, che fruttano alla madre circa L. 1,00 al giorno, al quale è possibile sommare solo un guadagno di L. 10,00 al mese da servente.</a:t>
            </a:r>
          </a:p>
          <a:p>
            <a:r>
              <a:rPr lang="it-IT" sz="3500" dirty="0" smtClean="0"/>
              <a:t>Da considerare il fatto che le condizioni della famiglia peggiorano quando la madre contrae l’anemia.</a:t>
            </a:r>
          </a:p>
          <a:p>
            <a:r>
              <a:rPr lang="it-IT" sz="3500" dirty="0" smtClean="0"/>
              <a:t>Per quanto riguarda la scuola, ci sono documenti che attestano il percorso scolastico di Luigi Rossi: durante la sua istruzione l’orfano frequenta la scuola in istituti ogni anno diversi.</a:t>
            </a:r>
          </a:p>
          <a:p>
            <a:r>
              <a:rPr lang="it-IT" sz="3500" dirty="0" smtClean="0"/>
              <a:t>Dal 1908/09 al 1909/10 frequenta la scuola per orafi superando gli esami con esito lodevole. </a:t>
            </a:r>
          </a:p>
          <a:p>
            <a:r>
              <a:rPr lang="it-IT" sz="3500" dirty="0" smtClean="0"/>
              <a:t>Rossi Luigi diviene cesellatore presso la ditta </a:t>
            </a:r>
            <a:r>
              <a:rPr lang="it-IT" sz="3500" dirty="0" err="1" smtClean="0"/>
              <a:t>Redanelli</a:t>
            </a:r>
            <a:r>
              <a:rPr lang="it-IT" sz="3500" dirty="0" smtClean="0"/>
              <a:t> in via </a:t>
            </a:r>
            <a:r>
              <a:rPr lang="it-IT" sz="3500" dirty="0" err="1" smtClean="0"/>
              <a:t>S.Maurizio</a:t>
            </a:r>
            <a:r>
              <a:rPr lang="it-IT" sz="3500" dirty="0" smtClean="0"/>
              <a:t> con mercede giornaliera di L. 2,50.</a:t>
            </a:r>
          </a:p>
          <a:p>
            <a:r>
              <a:rPr lang="it-IT" sz="3500" dirty="0" smtClean="0"/>
              <a:t>Durante il periodo del suo operato accumula un credito totale di L 369,40, al quale viene sottratto un debito totale di L. 72,61, per un totale credito residuo di L. 296,87 (rilasciato il 19/03/1913). </a:t>
            </a:r>
          </a:p>
          <a:p>
            <a:r>
              <a:rPr lang="it-IT" sz="3500" dirty="0" smtClean="0"/>
              <a:t>Ad ormai maggiore età compiuta del figlio Luigi, Baroli Rosa richiede la sua dimissione, la quale viene ufficialmente effettuata regolarmente il 22/03/1913.</a:t>
            </a:r>
          </a:p>
          <a:p>
            <a:r>
              <a:rPr lang="it-IT" sz="3500" dirty="0" smtClean="0"/>
              <a:t>La madre dell’orfano riceve inoltre il mandato di pagamento più un premio di incoraggiamento del figlio. </a:t>
            </a:r>
          </a:p>
          <a:p>
            <a:pPr>
              <a:buNone/>
            </a:pPr>
            <a:r>
              <a:rPr lang="it-IT" sz="3500" dirty="0" smtClean="0"/>
              <a:t> </a:t>
            </a:r>
          </a:p>
          <a:p>
            <a:endParaRPr lang="it-IT" dirty="0"/>
          </a:p>
        </p:txBody>
      </p:sp>
    </p:spTree>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POCHINTESTA CARLO</a:t>
            </a:r>
            <a:endParaRPr lang="it-IT" dirty="0"/>
          </a:p>
        </p:txBody>
      </p:sp>
      <p:sp>
        <p:nvSpPr>
          <p:cNvPr id="3" name="Segnaposto contenuto 2"/>
          <p:cNvSpPr>
            <a:spLocks noGrp="1"/>
          </p:cNvSpPr>
          <p:nvPr>
            <p:ph idx="1"/>
          </p:nvPr>
        </p:nvSpPr>
        <p:spPr/>
        <p:txBody>
          <a:bodyPr>
            <a:normAutofit fontScale="47500" lnSpcReduction="20000"/>
          </a:bodyPr>
          <a:lstStyle/>
          <a:p>
            <a:r>
              <a:rPr lang="it-IT" dirty="0" smtClean="0"/>
              <a:t>Carlo </a:t>
            </a:r>
            <a:r>
              <a:rPr lang="it-IT" dirty="0" err="1" smtClean="0"/>
              <a:t>Pochintesta</a:t>
            </a:r>
            <a:r>
              <a:rPr lang="it-IT" dirty="0" smtClean="0"/>
              <a:t> nasce a Milano il 30/10/1888 e viene battezzato subito dopo, il 31/10/1888. I suoi genitori si chiamano Carlo (calzolaio) e Giovanna Calvi (cucitrice), sposati dal 10/04/1887, un anno dopo la certificazione dell’atto di miserabilità, siglato il 18/10/1896. </a:t>
            </a:r>
          </a:p>
          <a:p>
            <a:r>
              <a:rPr lang="it-IT" dirty="0" err="1" smtClean="0"/>
              <a:t>Sfortuntatamente</a:t>
            </a:r>
            <a:r>
              <a:rPr lang="it-IT" dirty="0" smtClean="0"/>
              <a:t> Carlo e sua sorella di un anno più grande Emma rimangono orfani prima del padre, che muore  a 28 anni il 5/10/1888, e poi della madre, scomparsa a 26 anni il 19/02/1889. </a:t>
            </a:r>
          </a:p>
          <a:p>
            <a:r>
              <a:rPr lang="it-IT" dirty="0" smtClean="0"/>
              <a:t>La sua famiglia è originaria di San </a:t>
            </a:r>
            <a:r>
              <a:rPr lang="it-IT" dirty="0" err="1" smtClean="0"/>
              <a:t>Colombano</a:t>
            </a:r>
            <a:r>
              <a:rPr lang="it-IT" dirty="0" smtClean="0"/>
              <a:t> al </a:t>
            </a:r>
            <a:r>
              <a:rPr lang="it-IT" dirty="0" err="1" smtClean="0"/>
              <a:t>lambro</a:t>
            </a:r>
            <a:r>
              <a:rPr lang="it-IT" dirty="0" smtClean="0"/>
              <a:t>, i suoi nonni paterni si chiamano Angelo </a:t>
            </a:r>
            <a:r>
              <a:rPr lang="it-IT" dirty="0" err="1" smtClean="0"/>
              <a:t>Pochintesta</a:t>
            </a:r>
            <a:r>
              <a:rPr lang="it-IT" dirty="0" smtClean="0"/>
              <a:t> e </a:t>
            </a:r>
            <a:r>
              <a:rPr lang="it-IT" dirty="0" err="1" smtClean="0"/>
              <a:t>Albiana</a:t>
            </a:r>
            <a:r>
              <a:rPr lang="it-IT" dirty="0" smtClean="0"/>
              <a:t> </a:t>
            </a:r>
            <a:r>
              <a:rPr lang="it-IT" dirty="0" err="1" smtClean="0"/>
              <a:t>Liamata</a:t>
            </a:r>
            <a:r>
              <a:rPr lang="it-IT" dirty="0" smtClean="0"/>
              <a:t>, quelli materni Francesco Calvi e Maria </a:t>
            </a:r>
            <a:r>
              <a:rPr lang="it-IT" dirty="0" err="1" smtClean="0"/>
              <a:t>Misifia</a:t>
            </a:r>
            <a:r>
              <a:rPr lang="it-IT" dirty="0" smtClean="0"/>
              <a:t>; i suoi zii si chiamano Giuseppe </a:t>
            </a:r>
            <a:r>
              <a:rPr lang="it-IT" dirty="0" err="1" smtClean="0"/>
              <a:t>Pochintesta</a:t>
            </a:r>
            <a:r>
              <a:rPr lang="it-IT" dirty="0" smtClean="0"/>
              <a:t>, Giovanni </a:t>
            </a:r>
            <a:r>
              <a:rPr lang="it-IT" dirty="0" err="1" smtClean="0"/>
              <a:t>Pochintesta</a:t>
            </a:r>
            <a:r>
              <a:rPr lang="it-IT" dirty="0" smtClean="0"/>
              <a:t>, Bernardo </a:t>
            </a:r>
            <a:r>
              <a:rPr lang="it-IT" dirty="0" err="1" smtClean="0"/>
              <a:t>Giorgioni</a:t>
            </a:r>
            <a:r>
              <a:rPr lang="it-IT" dirty="0" smtClean="0"/>
              <a:t> (muratore), Severino Zuccotti (sarto) e Giuseppa </a:t>
            </a:r>
            <a:r>
              <a:rPr lang="it-IT" dirty="0" err="1" smtClean="0"/>
              <a:t>Pochintesta</a:t>
            </a:r>
            <a:r>
              <a:rPr lang="it-IT" dirty="0" smtClean="0"/>
              <a:t>. </a:t>
            </a:r>
          </a:p>
          <a:p>
            <a:r>
              <a:rPr lang="it-IT" dirty="0" smtClean="0"/>
              <a:t>Il consiglio di famiglia, formato dai parenti appena nominati, elegge come tutore del bambino il nonno Angelo </a:t>
            </a:r>
            <a:r>
              <a:rPr lang="it-IT" dirty="0" err="1" smtClean="0"/>
              <a:t>Pochintesta</a:t>
            </a:r>
            <a:r>
              <a:rPr lang="it-IT" dirty="0" smtClean="0"/>
              <a:t>, di 65 anni.</a:t>
            </a:r>
          </a:p>
          <a:p>
            <a:r>
              <a:rPr lang="it-IT" dirty="0" smtClean="0"/>
              <a:t>Dopo la morte dei genitori Carlo va a vivere da sua zia paterna Giuseppa, che verrà poi nominata sua protutrice. Ella purtroppo però abita in un piccolo monolocale con i suoi cinque figli, e non può mantenere il nipote. </a:t>
            </a:r>
          </a:p>
          <a:p>
            <a:r>
              <a:rPr lang="it-IT" dirty="0" smtClean="0"/>
              <a:t>Prima di entrare in orfanotrofio il ragazzo frequenta la prima elementare alla scuola </a:t>
            </a:r>
            <a:r>
              <a:rPr lang="it-IT" dirty="0" err="1" smtClean="0"/>
              <a:t>Ovista</a:t>
            </a:r>
            <a:r>
              <a:rPr lang="it-IT" dirty="0" smtClean="0"/>
              <a:t> di </a:t>
            </a:r>
            <a:r>
              <a:rPr lang="it-IT" dirty="0" err="1" smtClean="0"/>
              <a:t>Sedriano</a:t>
            </a:r>
            <a:r>
              <a:rPr lang="it-IT" dirty="0" smtClean="0"/>
              <a:t>, e viene promosso il 13/07/1896 con 22 su 30 e ) in comportamento.</a:t>
            </a:r>
          </a:p>
          <a:p>
            <a:r>
              <a:rPr lang="it-IT" dirty="0" smtClean="0"/>
              <a:t>La richiesta del ricovero nell’istituto viene avanzata dal suo nuovo tutore Mussi </a:t>
            </a:r>
            <a:r>
              <a:rPr lang="it-IT" dirty="0" err="1" smtClean="0"/>
              <a:t>Colombano</a:t>
            </a:r>
            <a:r>
              <a:rPr lang="it-IT" dirty="0" smtClean="0"/>
              <a:t>, vicino di casa della zia Giuseppa, entrambi infatti vivono in via Anfiteatro, il primo al numero 16, mentre la seconda al 13. Sappiamo che </a:t>
            </a:r>
            <a:r>
              <a:rPr lang="it-IT" dirty="0" err="1" smtClean="0"/>
              <a:t>Colombano</a:t>
            </a:r>
            <a:r>
              <a:rPr lang="it-IT" dirty="0" smtClean="0"/>
              <a:t> è il suo tutore </a:t>
            </a:r>
            <a:r>
              <a:rPr lang="it-IT" dirty="0" err="1" smtClean="0"/>
              <a:t>perchè</a:t>
            </a:r>
            <a:r>
              <a:rPr lang="it-IT" dirty="0" smtClean="0"/>
              <a:t> l’indennizzo di L.40 per compare le divise di Carlo viene versato sul suo conto. </a:t>
            </a:r>
          </a:p>
          <a:p>
            <a:endParaRPr lang="it-IT" dirty="0"/>
          </a:p>
        </p:txBody>
      </p:sp>
    </p:spTree>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4800" y="1124744"/>
            <a:ext cx="8686800" cy="4955381"/>
          </a:xfrm>
        </p:spPr>
        <p:txBody>
          <a:bodyPr>
            <a:normAutofit fontScale="47500" lnSpcReduction="20000"/>
          </a:bodyPr>
          <a:lstStyle/>
          <a:p>
            <a:r>
              <a:rPr lang="it-IT" dirty="0" smtClean="0"/>
              <a:t>Carlo entra in orfanotrofio l’ 8/10/1896, viene vaccinato una settimana dopo e, in seguito a tutti gli accertamenti che verificano la sua salute, viene ammesso definitivamente il 28/02/1897. </a:t>
            </a:r>
          </a:p>
          <a:p>
            <a:r>
              <a:rPr lang="it-IT" dirty="0" smtClean="0"/>
              <a:t>Il 14/10/1898 finisce la II classe e viene ammesso alla successiva. Nell’ottobre 1898 si rompe l’omero sinistro e rimane degente per 20 giorni. </a:t>
            </a:r>
          </a:p>
          <a:p>
            <a:r>
              <a:rPr lang="it-IT" dirty="0" smtClean="0"/>
              <a:t>Durante l’anno scolastico 1898/99 l’orfano frequenta la classe 3B, sulla sua pagella è scritto anche il regolamento scolastico. Quell’anno viene promosso con la media del 7 nonostante un 5 in italiano. L’8/7/1899 viene prosciolto dall’obbligo d’istruzione elementare, sempre con la media del 7, ha due insegnanti.</a:t>
            </a:r>
          </a:p>
          <a:p>
            <a:r>
              <a:rPr lang="it-IT" dirty="0" smtClean="0"/>
              <a:t>Il 12/7/1900, alla fine della IV classe, viene promosso con 33 punti su 50. Nel 1901, alla fine della V classe elementare, Carlo viene promosso con tutti 6 e un 7. Nel 1903 viene vaccinato contro il vaiolo e lo stesso anno viene ammonito per aver rubato un orologio a casa di sua zia; in seguito Carlo scrive una lettera di scuse al rettore per evitare l’espulsione. </a:t>
            </a:r>
          </a:p>
          <a:p>
            <a:r>
              <a:rPr lang="it-IT" dirty="0" smtClean="0"/>
              <a:t>Durante la sua carriera scolastica viene punito diverse volte per negligenza, ritardi, abbandono del luogo senza permesso, assenze non giustificate. Proprio per questi brutti comportamenti durante la sua permanenza nell’Istituto riceve solo due lettere di merito. Queste sue mancanze gli creano problemi anche sul lavoro. </a:t>
            </a:r>
          </a:p>
          <a:p>
            <a:r>
              <a:rPr lang="it-IT" dirty="0" smtClean="0"/>
              <a:t>Alla fine del suo percorso istruttivo, Carlo esprime la sua preferenza lavorativa verso l’impiego di tipografo impressore e in strumentalista in ottone nel 1903, meccanico in elettrico, calzolaio (sulle orme del padre), stampatore e </a:t>
            </a:r>
            <a:r>
              <a:rPr lang="it-IT" dirty="0" err="1" smtClean="0"/>
              <a:t>incastratore</a:t>
            </a:r>
            <a:r>
              <a:rPr lang="it-IT" dirty="0" smtClean="0"/>
              <a:t> su pietra nel 1904. Viene infine assunto come litografo stampatore presso la ditta </a:t>
            </a:r>
            <a:r>
              <a:rPr lang="it-IT" dirty="0" err="1" smtClean="0"/>
              <a:t>Galimbretti</a:t>
            </a:r>
            <a:r>
              <a:rPr lang="it-IT" dirty="0" smtClean="0"/>
              <a:t> con una paga giornaliera di L. 2,00.</a:t>
            </a:r>
          </a:p>
          <a:p>
            <a:r>
              <a:rPr lang="it-IT" dirty="0" smtClean="0"/>
              <a:t>IL giorno del suo congedo, il 2/6/1906, riceve una liquidazione finale di L.196,21, comprese le L.40 di Legato Banfi.</a:t>
            </a:r>
          </a:p>
          <a:p>
            <a:r>
              <a:rPr lang="it-IT" dirty="0" smtClean="0"/>
              <a:t> </a:t>
            </a:r>
          </a:p>
          <a:p>
            <a:endParaRPr lang="it-IT" dirty="0"/>
          </a:p>
        </p:txBody>
      </p:sp>
    </p:spTree>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332656"/>
            <a:ext cx="8686800" cy="980728"/>
          </a:xfrm>
        </p:spPr>
        <p:txBody>
          <a:bodyPr/>
          <a:lstStyle/>
          <a:p>
            <a:r>
              <a:rPr lang="it-IT" dirty="0" smtClean="0"/>
              <a:t>RAVIZZA ARTURO</a:t>
            </a:r>
            <a:endParaRPr lang="it-IT" dirty="0"/>
          </a:p>
        </p:txBody>
      </p:sp>
      <p:sp>
        <p:nvSpPr>
          <p:cNvPr id="3" name="Segnaposto contenuto 2"/>
          <p:cNvSpPr>
            <a:spLocks noGrp="1"/>
          </p:cNvSpPr>
          <p:nvPr>
            <p:ph idx="1"/>
          </p:nvPr>
        </p:nvSpPr>
        <p:spPr>
          <a:xfrm>
            <a:off x="304800" y="1412776"/>
            <a:ext cx="8686800" cy="4955381"/>
          </a:xfrm>
        </p:spPr>
        <p:txBody>
          <a:bodyPr>
            <a:normAutofit fontScale="55000" lnSpcReduction="20000"/>
          </a:bodyPr>
          <a:lstStyle/>
          <a:p>
            <a:r>
              <a:rPr lang="it-IT" dirty="0" err="1" smtClean="0"/>
              <a:t>Ravizza</a:t>
            </a:r>
            <a:r>
              <a:rPr lang="it-IT" dirty="0" smtClean="0"/>
              <a:t> Arturo nasce a Legnano il 9/12/1897. E’ figlio del fu Giuseppe </a:t>
            </a:r>
            <a:r>
              <a:rPr lang="it-IT" dirty="0" err="1" smtClean="0"/>
              <a:t>Ravizza</a:t>
            </a:r>
            <a:r>
              <a:rPr lang="it-IT" dirty="0" smtClean="0"/>
              <a:t>, morto il 25/05/1899, figlio di Banfi </a:t>
            </a:r>
            <a:r>
              <a:rPr lang="it-IT" dirty="0" err="1" smtClean="0"/>
              <a:t>Petronilla</a:t>
            </a:r>
            <a:r>
              <a:rPr lang="it-IT" dirty="0" smtClean="0"/>
              <a:t> e del fu Ludovico, e di </a:t>
            </a:r>
            <a:r>
              <a:rPr lang="it-IT" dirty="0" err="1" smtClean="0"/>
              <a:t>Fornasari</a:t>
            </a:r>
            <a:r>
              <a:rPr lang="it-IT" dirty="0" smtClean="0"/>
              <a:t> Giuseppa, nata a Milano il 28/04/1861, dai genitori Antonio </a:t>
            </a:r>
            <a:r>
              <a:rPr lang="it-IT" dirty="0" err="1" smtClean="0"/>
              <a:t>Fornasari</a:t>
            </a:r>
            <a:r>
              <a:rPr lang="it-IT" dirty="0" smtClean="0"/>
              <a:t> e di </a:t>
            </a:r>
            <a:r>
              <a:rPr lang="it-IT" dirty="0" err="1" smtClean="0"/>
              <a:t>Cellio</a:t>
            </a:r>
            <a:r>
              <a:rPr lang="it-IT" dirty="0" smtClean="0"/>
              <a:t> (dal nome indecifrabile). L’orfano ha quattro fratelli: Giovanni (15), Ludovico (16) e Angela.</a:t>
            </a:r>
          </a:p>
          <a:p>
            <a:r>
              <a:rPr lang="it-IT" dirty="0" smtClean="0"/>
              <a:t>Il richiedente non ha altri parenti </a:t>
            </a:r>
            <a:r>
              <a:rPr lang="it-IT" dirty="0" err="1" smtClean="0"/>
              <a:t>perchè</a:t>
            </a:r>
            <a:r>
              <a:rPr lang="it-IT" dirty="0" smtClean="0"/>
              <a:t> tutti morti. La madre svolge la professione di casalinga e guadagna 60 L. all’anno. </a:t>
            </a:r>
          </a:p>
          <a:p>
            <a:r>
              <a:rPr lang="it-IT" dirty="0" smtClean="0"/>
              <a:t>L’orfano è domiciliato a Milano, in Piazza </a:t>
            </a:r>
            <a:r>
              <a:rPr lang="it-IT" dirty="0" err="1" smtClean="0"/>
              <a:t>Vetra</a:t>
            </a:r>
            <a:r>
              <a:rPr lang="it-IT" dirty="0" smtClean="0"/>
              <a:t> n.19. Vivono in una casa con una camera e un ripostiglio, dove dormono e pagano un affitto di L.140.</a:t>
            </a:r>
          </a:p>
          <a:p>
            <a:r>
              <a:rPr lang="it-IT" dirty="0" smtClean="0"/>
              <a:t>Il </a:t>
            </a:r>
            <a:r>
              <a:rPr lang="it-IT" dirty="0" err="1" smtClean="0"/>
              <a:t>petente</a:t>
            </a:r>
            <a:r>
              <a:rPr lang="it-IT" dirty="0" smtClean="0"/>
              <a:t> fa richiesta di ricovero presso l’orfanotrofio maschile di Milano (situato in via Vittoria n.31) a 7 anni, il 4/9/1907.</a:t>
            </a:r>
          </a:p>
          <a:p>
            <a:r>
              <a:rPr lang="it-IT" dirty="0" smtClean="0"/>
              <a:t>Il certificato della sua iscrizione viene firmato dalla madre lo stesso giorno. Verrà poi ammesso in definitiva in data 10/03/1908. Il suo percorso all’interno dell’orfanotrofio è cominciato in modo regolare; viene vaccinato il giorno 26/06/1904, per poi subire una rivaccinazione pubblica gratuita l’ 8/05/1908.</a:t>
            </a:r>
          </a:p>
          <a:p>
            <a:r>
              <a:rPr lang="it-IT" dirty="0" smtClean="0"/>
              <a:t>Al richiedente viene rilasciato un certificato di salute a seguito di una visita medico-chirurgica il 2/07/1907. Gli viene fatta una seconda visita medica il 12/07/1907 ed un’ulteriore visita il 4/09/1907, giorno del suo ingresso. </a:t>
            </a:r>
          </a:p>
          <a:p>
            <a:r>
              <a:rPr lang="it-IT" dirty="0" smtClean="0"/>
              <a:t>Gli viene rilasciato un certificato di miserabilità il 28/01/1909, poiché appartenente a famiglia povera. </a:t>
            </a:r>
          </a:p>
          <a:p>
            <a:endParaRPr lang="it-IT" dirty="0"/>
          </a:p>
        </p:txBody>
      </p:sp>
    </p:spTree>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4800" y="1196752"/>
            <a:ext cx="8686800" cy="4883373"/>
          </a:xfrm>
        </p:spPr>
        <p:txBody>
          <a:bodyPr>
            <a:normAutofit fontScale="47500" lnSpcReduction="20000"/>
          </a:bodyPr>
          <a:lstStyle/>
          <a:p>
            <a:r>
              <a:rPr lang="it-IT" dirty="0" smtClean="0"/>
              <a:t>Agli inizi frequenta la classe II, aula 13 e si specializza in disegno ornamentale. All’interno della struttura prosegue fino alla V elementare.</a:t>
            </a:r>
          </a:p>
          <a:p>
            <a:r>
              <a:rPr lang="it-IT" dirty="0" smtClean="0"/>
              <a:t>Non è un bambino esattamente docile e mite, ma di rado riesce a classificarsi distinto, come a novembre del 1907, poi ricade in negligenza a scuola il 5/12 dello stesso anno. Per tre mesi di fila dell’anno seguente si riclassifica distinto, ma non tarda a farsi etichettare come indisciplinato e ha un cattivo contegno, per questo l’anno 1909 merita 5 in condotta, mentre per tutta la sua successiva permanenza riporta 6 in condotta. E’ disobbediente; ruba in varie occasioni il cibo dal refettorio e produce danni all’Istituto, questo è causa di persistenti note di demerito e punizioni come  privazione di pietanza e lontananza dal vino per due volte. Una delle ultime cose che fa è scrivere una letterina indirizzata ad un compagno, contenente delle bestemmie. In data 19/01/1909 l’orfano invia una lettera di scuse al censore, dichiarando di aver imparato fuori dall’Istituto quelle brutte parole.</a:t>
            </a:r>
          </a:p>
          <a:p>
            <a:r>
              <a:rPr lang="it-IT" dirty="0" smtClean="0"/>
              <a:t>Continua a compiere atti deplorevoli come lanciare una spazzola contro il crocifisso, motivo per cui si scusa in una seconda lettera al censore il giorno 20/06/1909. Viene quindi definitivamente espulso il 25/06/1909. La madre tenta invano di chiedere perdono al censore </a:t>
            </a:r>
            <a:r>
              <a:rPr lang="it-IT" dirty="0" err="1" smtClean="0"/>
              <a:t>affinchè</a:t>
            </a:r>
            <a:r>
              <a:rPr lang="it-IT" dirty="0" smtClean="0"/>
              <a:t> il figlio sia riammesso, ma non ottiene alcun esito.</a:t>
            </a:r>
          </a:p>
          <a:p>
            <a:r>
              <a:rPr lang="it-IT" dirty="0" smtClean="0"/>
              <a:t>La quota annuale sul Legato Banfi di Arturo </a:t>
            </a:r>
            <a:r>
              <a:rPr lang="it-IT" dirty="0" err="1" smtClean="0"/>
              <a:t>Ravizza</a:t>
            </a:r>
            <a:r>
              <a:rPr lang="it-IT" dirty="0" smtClean="0"/>
              <a:t> ammonta a L.86, con un debito totale di 170, contenente 55 addebiti e 115 guasti ai mobili ed oggetti smarriti.</a:t>
            </a:r>
          </a:p>
          <a:p>
            <a:r>
              <a:rPr lang="it-IT" dirty="0" smtClean="0"/>
              <a:t>L’orfano viene infine indirizzato all’istituto Pedagogico Forense in data 17/12/1909. Da qui non si hanno più riscontri sul ragazzo.</a:t>
            </a:r>
          </a:p>
          <a:p>
            <a:endParaRPr lang="it-IT" dirty="0"/>
          </a:p>
        </p:txBody>
      </p:sp>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457200"/>
            <a:ext cx="8686800" cy="838200"/>
          </a:xfrm>
        </p:spPr>
        <p:txBody>
          <a:bodyPr>
            <a:normAutofit fontScale="90000"/>
          </a:bodyPr>
          <a:lstStyle/>
          <a:p>
            <a:r>
              <a:rPr lang="it-IT" smtClean="0"/>
              <a:t>IL NOSTRO PERCORSO DI ALTERNANZA- </a:t>
            </a:r>
            <a:br>
              <a:rPr lang="it-IT" smtClean="0"/>
            </a:br>
            <a:r>
              <a:rPr lang="it-IT" smtClean="0"/>
              <a:t>SCUOLA LAVORO</a:t>
            </a:r>
            <a:endParaRPr lang="it-IT" dirty="0"/>
          </a:p>
        </p:txBody>
      </p:sp>
      <p:sp>
        <p:nvSpPr>
          <p:cNvPr id="1025" name="Rectangle 1"/>
          <p:cNvSpPr>
            <a:spLocks noChangeArrowheads="1"/>
          </p:cNvSpPr>
          <p:nvPr/>
        </p:nvSpPr>
        <p:spPr bwMode="auto">
          <a:xfrm>
            <a:off x="683568" y="1638827"/>
            <a:ext cx="712879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Durante questa settimana di alternanza siamo entrati direttamente in contatto con il mondo lavorativo. Abbiamo sperimentato cosa vuol dire avere un impiego in un vero ufficio, con le sue regole e doveri. Ci siamo impegnati ad essere puntuali e conseguito il nostro obbiettivo. Non tutti eravamo abituati a prendere i mezzi siamo diventati più responsabili anche sotto questo aspetto.</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Abbiamo lavorato sia individualmente che come gruppo e abbiamo migliorato le nostre doti collaborative. Inoltre, dovendo lavorare su documenti originali e antichi, di estrema preziosità seguendo le indicazioni e i consigli precisi e molto utili della Tutor ci siamo impegnati al rispetto più totale degli scritti, seguendo le regole comportamentali del caso. </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Oltre ad aver imparato come ci si comporta sul posto di lavoro, abbiamo arricchito la nostra cultura storica visitando il museo </a:t>
            </a:r>
            <a:r>
              <a:rPr kumimoji="0" lang="it-IT"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Martinitt</a:t>
            </a:r>
            <a:r>
              <a:rPr kumimoji="0" lang="it-IT"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 Stelline, documentandoci analizzando i fascicoli dell’epoca con la massima precauzione e delicatezza.</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Infine abbiamo capito quanto sia diverso essere al lavoro dall’essere in classe.</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96266"/>
            <a:ext cx="3287335" cy="2492896"/>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75375"/>
            <a:ext cx="3671109" cy="2585391"/>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3068960"/>
            <a:ext cx="3072023" cy="3504803"/>
          </a:xfrm>
          <a:prstGeom prst="rect">
            <a:avLst/>
          </a:prstGeom>
        </p:spPr>
      </p:pic>
    </p:spTree>
    <p:extLst>
      <p:ext uri="{BB962C8B-B14F-4D97-AF65-F5344CB8AC3E}">
        <p14:creationId xmlns:p14="http://schemas.microsoft.com/office/powerpoint/2010/main" val="170054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Bell MT" pitchFamily="18" charset="0"/>
              </a:rPr>
              <a:t>ALTRE POSSIBILI RICERCHE</a:t>
            </a:r>
            <a:endParaRPr lang="it-IT" b="1" dirty="0">
              <a:latin typeface="Bell MT" pitchFamily="18" charset="0"/>
            </a:endParaRPr>
          </a:p>
        </p:txBody>
      </p:sp>
      <p:sp>
        <p:nvSpPr>
          <p:cNvPr id="3" name="Segnaposto contenuto 2"/>
          <p:cNvSpPr>
            <a:spLocks noGrp="1"/>
          </p:cNvSpPr>
          <p:nvPr>
            <p:ph idx="1"/>
          </p:nvPr>
        </p:nvSpPr>
        <p:spPr/>
        <p:txBody>
          <a:bodyPr>
            <a:normAutofit/>
          </a:bodyPr>
          <a:lstStyle/>
          <a:p>
            <a:pPr lvl="0"/>
            <a:r>
              <a:rPr lang="it-IT" dirty="0" smtClean="0"/>
              <a:t>ORFANI ESPULSI</a:t>
            </a:r>
          </a:p>
          <a:p>
            <a:pPr lvl="0"/>
            <a:r>
              <a:rPr lang="it-IT" dirty="0" smtClean="0"/>
              <a:t>COLORO CHE HANNO COME TUTORE LA MADRE</a:t>
            </a:r>
          </a:p>
          <a:p>
            <a:pPr lvl="0"/>
            <a:r>
              <a:rPr lang="it-IT" dirty="0" smtClean="0"/>
              <a:t>ORFANI SCAPPATI</a:t>
            </a:r>
          </a:p>
          <a:p>
            <a:pPr lvl="0"/>
            <a:r>
              <a:rPr lang="it-IT" dirty="0" smtClean="0"/>
              <a:t>MATERIE STUDIATE NELL’ORFANOTROFIO</a:t>
            </a:r>
          </a:p>
          <a:p>
            <a:pPr lvl="0"/>
            <a:r>
              <a:rPr lang="it-IT" dirty="0" smtClean="0"/>
              <a:t>MEDIA VOTI (VISIBILE SU PAGELLE)</a:t>
            </a:r>
          </a:p>
          <a:p>
            <a:pPr lvl="0"/>
            <a:r>
              <a:rPr lang="it-IT" dirty="0" smtClean="0"/>
              <a:t>NUMERO </a:t>
            </a:r>
            <a:r>
              <a:rPr lang="it-IT" dirty="0" err="1" smtClean="0"/>
              <a:t>DI</a:t>
            </a:r>
            <a:r>
              <a:rPr lang="it-IT" dirty="0" smtClean="0"/>
              <a:t> VACCINAZIONI FATTE</a:t>
            </a:r>
          </a:p>
          <a:p>
            <a:pPr lvl="0"/>
            <a:r>
              <a:rPr lang="it-IT" dirty="0" smtClean="0"/>
              <a:t>ORFANI MORTI </a:t>
            </a:r>
            <a:r>
              <a:rPr lang="it-IT" smtClean="0"/>
              <a:t>IN ORFANOTROFIO</a:t>
            </a:r>
            <a:endParaRPr lang="it-IT" dirty="0" smtClean="0"/>
          </a:p>
        </p:txBody>
      </p:sp>
    </p:spTree>
  </p:cSld>
  <p:clrMapOvr>
    <a:masterClrMapping/>
  </p:clrMapOvr>
  <p:transition spd="slow">
    <p:comb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4704" y="332656"/>
            <a:ext cx="8686800" cy="838200"/>
          </a:xfrm>
        </p:spPr>
        <p:txBody>
          <a:bodyPr>
            <a:noAutofit/>
          </a:bodyPr>
          <a:lstStyle/>
          <a:p>
            <a:r>
              <a:rPr lang="it-IT" sz="5400" dirty="0" smtClean="0"/>
              <a:t>                                 FINE</a:t>
            </a:r>
            <a:endParaRPr lang="it-IT" sz="5400" dirty="0"/>
          </a:p>
        </p:txBody>
      </p:sp>
      <p:sp>
        <p:nvSpPr>
          <p:cNvPr id="3" name="Segnaposto contenuto 2"/>
          <p:cNvSpPr>
            <a:spLocks noGrp="1"/>
          </p:cNvSpPr>
          <p:nvPr>
            <p:ph idx="1"/>
          </p:nvPr>
        </p:nvSpPr>
        <p:spPr>
          <a:xfrm>
            <a:off x="899592" y="1484784"/>
            <a:ext cx="8686800" cy="4525963"/>
          </a:xfrm>
        </p:spPr>
        <p:txBody>
          <a:bodyPr>
            <a:normAutofit lnSpcReduction="10000"/>
          </a:bodyPr>
          <a:lstStyle/>
          <a:p>
            <a:pPr marL="0" indent="0">
              <a:buNone/>
            </a:pPr>
            <a:r>
              <a:rPr lang="it-IT" dirty="0" smtClean="0"/>
              <a:t>              LAVORO REALIZZATO DA:</a:t>
            </a:r>
          </a:p>
          <a:p>
            <a:pPr marL="0" indent="0">
              <a:buNone/>
            </a:pPr>
            <a:r>
              <a:rPr lang="it-IT" dirty="0"/>
              <a:t> </a:t>
            </a:r>
            <a:r>
              <a:rPr lang="it-IT" dirty="0" smtClean="0"/>
              <a:t>                   - Bonaldo Irene</a:t>
            </a:r>
          </a:p>
          <a:p>
            <a:pPr marL="0" indent="0">
              <a:buNone/>
            </a:pPr>
            <a:r>
              <a:rPr lang="it-IT" dirty="0"/>
              <a:t> </a:t>
            </a:r>
            <a:r>
              <a:rPr lang="it-IT" dirty="0" smtClean="0"/>
              <a:t>                   - </a:t>
            </a:r>
            <a:r>
              <a:rPr lang="it-IT" dirty="0" err="1" smtClean="0"/>
              <a:t>Ciori</a:t>
            </a:r>
            <a:r>
              <a:rPr lang="it-IT" dirty="0" smtClean="0"/>
              <a:t> Lorenzo</a:t>
            </a:r>
          </a:p>
          <a:p>
            <a:pPr marL="0" indent="0">
              <a:buNone/>
            </a:pPr>
            <a:r>
              <a:rPr lang="it-IT" dirty="0"/>
              <a:t> </a:t>
            </a:r>
            <a:r>
              <a:rPr lang="it-IT" dirty="0" smtClean="0"/>
              <a:t>                   - Cirillo Michela</a:t>
            </a:r>
          </a:p>
          <a:p>
            <a:pPr marL="0" indent="0">
              <a:buNone/>
            </a:pPr>
            <a:r>
              <a:rPr lang="it-IT" dirty="0"/>
              <a:t> </a:t>
            </a:r>
            <a:r>
              <a:rPr lang="it-IT" dirty="0" smtClean="0"/>
              <a:t>                   - </a:t>
            </a:r>
            <a:r>
              <a:rPr lang="it-IT" dirty="0" err="1" smtClean="0"/>
              <a:t>Garlaschelli</a:t>
            </a:r>
            <a:r>
              <a:rPr lang="it-IT" dirty="0" smtClean="0"/>
              <a:t> Sofia    </a:t>
            </a:r>
          </a:p>
          <a:p>
            <a:pPr marL="0" indent="0">
              <a:buNone/>
            </a:pPr>
            <a:r>
              <a:rPr lang="it-IT" dirty="0"/>
              <a:t> </a:t>
            </a:r>
            <a:r>
              <a:rPr lang="it-IT" dirty="0" smtClean="0"/>
              <a:t>                   - </a:t>
            </a:r>
            <a:r>
              <a:rPr lang="it-IT" dirty="0" err="1" smtClean="0"/>
              <a:t>Garziano</a:t>
            </a:r>
            <a:r>
              <a:rPr lang="it-IT" dirty="0" smtClean="0"/>
              <a:t> Giulia</a:t>
            </a:r>
          </a:p>
          <a:p>
            <a:pPr marL="0" indent="0">
              <a:buNone/>
            </a:pPr>
            <a:r>
              <a:rPr lang="it-IT" dirty="0"/>
              <a:t> </a:t>
            </a:r>
            <a:r>
              <a:rPr lang="it-IT" dirty="0" smtClean="0"/>
              <a:t>                   - Rizzo Chiara</a:t>
            </a:r>
          </a:p>
          <a:p>
            <a:pPr marL="0" indent="0">
              <a:buNone/>
            </a:pPr>
            <a:r>
              <a:rPr lang="it-IT" dirty="0"/>
              <a:t> </a:t>
            </a:r>
            <a:r>
              <a:rPr lang="it-IT" dirty="0" smtClean="0"/>
              <a:t>                   - Zanzero Alessia      </a:t>
            </a:r>
            <a:endParaRPr lang="it-IT" dirty="0"/>
          </a:p>
        </p:txBody>
      </p:sp>
    </p:spTree>
    <p:extLst>
      <p:ext uri="{BB962C8B-B14F-4D97-AF65-F5344CB8AC3E}">
        <p14:creationId xmlns:p14="http://schemas.microsoft.com/office/powerpoint/2010/main" val="1693402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71600" y="1700808"/>
            <a:ext cx="7373867" cy="42104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CasellaDiTesto 2"/>
          <p:cNvSpPr txBox="1"/>
          <p:nvPr/>
        </p:nvSpPr>
        <p:spPr>
          <a:xfrm>
            <a:off x="3635896" y="620688"/>
            <a:ext cx="4680520" cy="923330"/>
          </a:xfrm>
          <a:prstGeom prst="rect">
            <a:avLst/>
          </a:prstGeom>
          <a:noFill/>
        </p:spPr>
        <p:txBody>
          <a:bodyPr wrap="square" rtlCol="0">
            <a:spAutoFit/>
          </a:bodyPr>
          <a:lstStyle/>
          <a:p>
            <a:r>
              <a:rPr lang="it-IT" sz="5400" dirty="0" smtClean="0">
                <a:latin typeface="Bell MT" pitchFamily="18" charset="0"/>
              </a:rPr>
              <a:t>LE STELLINE</a:t>
            </a:r>
            <a:endParaRPr lang="it-IT" sz="5400" dirty="0">
              <a:latin typeface="Bell M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par>
                                <p:cTn id="8" presetID="27" presetClass="entr" presetSubtype="0" fill="hold" nodeType="withEffect">
                                  <p:stCondLst>
                                    <p:cond delay="0"/>
                                  </p:stCondLst>
                                  <p:iterate type="lt">
                                    <p:tmPct val="50000"/>
                                  </p:iterate>
                                  <p:childTnLst>
                                    <p:set>
                                      <p:cBhvr>
                                        <p:cTn id="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0"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2"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4800" y="1268760"/>
            <a:ext cx="8686800" cy="4811365"/>
          </a:xfrm>
        </p:spPr>
        <p:txBody>
          <a:bodyPr>
            <a:normAutofit fontScale="32500" lnSpcReduction="20000"/>
          </a:bodyPr>
          <a:lstStyle/>
          <a:p>
            <a:r>
              <a:rPr lang="it-IT" sz="5300" dirty="0"/>
              <a:t>Nel 1578, per volere di san Carlo Borromeo, nacque lo Spedale dei Poveri Mendicanti e </a:t>
            </a:r>
            <a:r>
              <a:rPr lang="it-IT" sz="5300" dirty="0" smtClean="0"/>
              <a:t>Vergognosi</a:t>
            </a:r>
            <a:r>
              <a:rPr lang="it-IT" sz="5300" dirty="0"/>
              <a:t> </a:t>
            </a:r>
            <a:r>
              <a:rPr lang="it-IT" sz="5300" dirty="0" smtClean="0"/>
              <a:t>della Stella.</a:t>
            </a:r>
            <a:endParaRPr lang="it-IT" sz="5300" dirty="0"/>
          </a:p>
          <a:p>
            <a:r>
              <a:rPr lang="it-IT" sz="5300" dirty="0"/>
              <a:t>Nel 1534 i Padri Somaschi avevano costituito un vero e proprio orfanotrofio femminile, collocato inizialmente nel monastero di Santa Caterina di Rancate, da cui prese il nome, e spostato nel 1549 nella vicina Santa Caterina alle Orfane in Porta Nuova.</a:t>
            </a:r>
          </a:p>
          <a:p>
            <a:r>
              <a:rPr lang="it-IT" sz="5300" dirty="0"/>
              <a:t>I due ricoveri ebbero vite parallele: come lo Spedale della Stella, anche l’orfanotrofio di Santa Caterina ricevette nel 1583, dallo stesso San Carlo Borromeo, un regolamento preciso e puntuale.</a:t>
            </a:r>
          </a:p>
          <a:p>
            <a:r>
              <a:rPr lang="it-IT" sz="5300" dirty="0"/>
              <a:t>Nel corso del Seicento lo Spedale della Stella iniziò a limitare il ricovero degli adulti, preferendo accogliere ragazzi e ragazze orfani, e nella prima metà del Settecento divenne quasi esclusivamente un ricovero per fanciulle.</a:t>
            </a:r>
          </a:p>
          <a:p>
            <a:r>
              <a:rPr lang="it-IT" sz="5300" dirty="0"/>
              <a:t>Nel 1752 i pochi orfani maschi rimasti vennero allontanati e </a:t>
            </a:r>
            <a:r>
              <a:rPr lang="it-IT" sz="5300" dirty="0" smtClean="0"/>
              <a:t>Maria </a:t>
            </a:r>
            <a:r>
              <a:rPr lang="it-IT" sz="5300" dirty="0"/>
              <a:t>Teresa d’Austria conferì allo Spedale il titolo di Regio orfanotrofio femminile.</a:t>
            </a:r>
          </a:p>
          <a:p>
            <a:r>
              <a:rPr lang="it-IT" sz="5300" dirty="0"/>
              <a:t>Nel primo ventennio del Novecento si cercò di superare la dimensione claustrale e di aprire nuovi sbocchi professionali alle Stelline, inviandole alle scuole pubbliche, istituendo nuovi corsi professionali e facendo seguire loro apprendistati presso officine esterne, come già da tempo facevano i Martinitt.</a:t>
            </a:r>
          </a:p>
          <a:p>
            <a:r>
              <a:rPr lang="it-IT" sz="5300" dirty="0"/>
              <a:t>Nel 1986 il Comune di Milano e la Regione Lombardia hanno costituito la Fondazione Stelline, al fine di conservare il Palazzo e di promuovere iniziative socio-economiche e culturali.</a:t>
            </a:r>
          </a:p>
          <a:p>
            <a:endParaRPr lang="it-IT" dirty="0"/>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3853115" cy="2751588"/>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09798"/>
            <a:ext cx="3696163" cy="2751588"/>
          </a:xfrm>
          <a:prstGeom prst="rect">
            <a:avLst/>
          </a:prstGeom>
        </p:spPr>
      </p:pic>
      <p:pic>
        <p:nvPicPr>
          <p:cNvPr id="5" name="Immagine 4"/>
          <p:cNvPicPr>
            <a:picLocks noChangeAspect="1"/>
          </p:cNvPicPr>
          <p:nvPr/>
        </p:nvPicPr>
        <p:blipFill rotWithShape="1">
          <a:blip r:embed="rId4">
            <a:extLst>
              <a:ext uri="{28A0092B-C50C-407E-A947-70E740481C1C}">
                <a14:useLocalDpi xmlns:a14="http://schemas.microsoft.com/office/drawing/2010/main" val="0"/>
              </a:ext>
            </a:extLst>
          </a:blip>
          <a:srcRect l="1966" t="2011" r="2318" b="3508"/>
          <a:stretch/>
        </p:blipFill>
        <p:spPr>
          <a:xfrm>
            <a:off x="1619672" y="3429000"/>
            <a:ext cx="5377619" cy="3240361"/>
          </a:xfrm>
          <a:prstGeom prst="rect">
            <a:avLst/>
          </a:prstGeom>
        </p:spPr>
      </p:pic>
    </p:spTree>
    <p:extLst>
      <p:ext uri="{BB962C8B-B14F-4D97-AF65-F5344CB8AC3E}">
        <p14:creationId xmlns:p14="http://schemas.microsoft.com/office/powerpoint/2010/main" val="157488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26"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43608" y="764704"/>
            <a:ext cx="6953250" cy="52101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slow">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r>
              <a:rPr lang="it-IT" dirty="0" smtClean="0"/>
              <a:t>Fondato </a:t>
            </a:r>
            <a:r>
              <a:rPr lang="it-IT" dirty="0"/>
              <a:t>nel </a:t>
            </a:r>
            <a:r>
              <a:rPr lang="it-IT" dirty="0" smtClean="0"/>
              <a:t>1767 dal </a:t>
            </a:r>
            <a:r>
              <a:rPr lang="it-IT" dirty="0"/>
              <a:t>principe Antonio Tolomeo </a:t>
            </a:r>
            <a:r>
              <a:rPr lang="it-IT" dirty="0" smtClean="0"/>
              <a:t>Trivulzio.</a:t>
            </a:r>
            <a:endParaRPr lang="it-IT" dirty="0"/>
          </a:p>
          <a:p>
            <a:r>
              <a:rPr lang="it-IT" dirty="0" smtClean="0"/>
              <a:t>Ospita </a:t>
            </a:r>
            <a:r>
              <a:rPr lang="it-IT" dirty="0"/>
              <a:t>gli anziani più bisognosi e più poveri</a:t>
            </a:r>
          </a:p>
          <a:p>
            <a:r>
              <a:rPr lang="it-IT" dirty="0" smtClean="0"/>
              <a:t>Sede </a:t>
            </a:r>
            <a:r>
              <a:rPr lang="it-IT" dirty="0"/>
              <a:t>iniziale: palazzo del principe Trivulzio a Milano in contrada della S</a:t>
            </a:r>
            <a:r>
              <a:rPr lang="it-IT" dirty="0" smtClean="0"/>
              <a:t>ignora.</a:t>
            </a:r>
            <a:endParaRPr lang="it-IT" dirty="0"/>
          </a:p>
          <a:p>
            <a:r>
              <a:rPr lang="it-IT" dirty="0"/>
              <a:t>G</a:t>
            </a:r>
            <a:r>
              <a:rPr lang="it-IT" dirty="0" smtClean="0"/>
              <a:t>rande </a:t>
            </a:r>
            <a:r>
              <a:rPr lang="it-IT" dirty="0"/>
              <a:t>aiuto e solidarietà da parte dei nobili </a:t>
            </a:r>
            <a:r>
              <a:rPr lang="it-IT" dirty="0" smtClean="0"/>
              <a:t>milanesi.</a:t>
            </a:r>
          </a:p>
          <a:p>
            <a:r>
              <a:rPr lang="it-IT" dirty="0"/>
              <a:t>Con le riforme assistenziali dei sovrani austriaci tra 1780 e il 1790 diversi enti vennero soppressi e i ricoverati trasferiti al Pio Albergo Trivulzio, con l’ampliamento dell’edificio</a:t>
            </a:r>
            <a:r>
              <a:rPr lang="it-IT" dirty="0" smtClean="0"/>
              <a:t>.</a:t>
            </a:r>
          </a:p>
          <a:p>
            <a:r>
              <a:rPr lang="it-IT" dirty="0"/>
              <a:t>Dal 1788 si diede il via ai lavori che durarono fino agli ultimi anni dell’800.</a:t>
            </a:r>
          </a:p>
          <a:p>
            <a:endParaRPr lang="it-IT" dirty="0"/>
          </a:p>
          <a:p>
            <a:endParaRPr lang="it-IT" dirty="0"/>
          </a:p>
        </p:txBody>
      </p:sp>
    </p:spTree>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304</TotalTime>
  <Words>4962</Words>
  <Application>Microsoft Office PowerPoint</Application>
  <PresentationFormat>Presentazione su schermo (4:3)</PresentationFormat>
  <Paragraphs>390</Paragraphs>
  <Slides>41</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41</vt:i4>
      </vt:variant>
    </vt:vector>
  </HeadingPairs>
  <TitlesOfParts>
    <vt:vector size="52" baseType="lpstr">
      <vt:lpstr>Arial</vt:lpstr>
      <vt:lpstr>Arial Black</vt:lpstr>
      <vt:lpstr>Bell MT</vt:lpstr>
      <vt:lpstr>Calibri</vt:lpstr>
      <vt:lpstr>Castellar</vt:lpstr>
      <vt:lpstr>Franklin Gothic Book</vt:lpstr>
      <vt:lpstr>Franklin Gothic Medium</vt:lpstr>
      <vt:lpstr>Times New Roman</vt:lpstr>
      <vt:lpstr>Verdana</vt:lpstr>
      <vt:lpstr>Wingdings 2</vt:lpstr>
      <vt:lpstr>Terra</vt:lpstr>
      <vt:lpstr>Ripercorrendo la storia di martinitt, stelline e pio albergo trivulzio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REQUISITI  per   l’accoglienza negli   orfanotrofi</vt:lpstr>
      <vt:lpstr>serie dei fascicoli personali degli orfani Martinitt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LAVORI DI “IERI” E DI “OGGI”   </vt:lpstr>
      <vt:lpstr>Presentazione standard di PowerPoint</vt:lpstr>
      <vt:lpstr>Presentazione standard di PowerPoint</vt:lpstr>
      <vt:lpstr>IL CONTESTO STORICO</vt:lpstr>
      <vt:lpstr>Le conseguenze </vt:lpstr>
      <vt:lpstr>FIDANZA VIRGILIO</vt:lpstr>
      <vt:lpstr>MONETA ABRAMO</vt:lpstr>
      <vt:lpstr>PENNATI DANTE</vt:lpstr>
      <vt:lpstr>PEREGO GIOVANNI</vt:lpstr>
      <vt:lpstr>RESCALLI EUGENIO</vt:lpstr>
      <vt:lpstr>RONCORONI ENRICO</vt:lpstr>
      <vt:lpstr>ROSSI PRIMO GIUSEPPE</vt:lpstr>
      <vt:lpstr>ROSSI LUIGI</vt:lpstr>
      <vt:lpstr>POCHINTESTA CARLO</vt:lpstr>
      <vt:lpstr>Presentazione standard di PowerPoint</vt:lpstr>
      <vt:lpstr>RAVIZZA ARTURO</vt:lpstr>
      <vt:lpstr>Presentazione standard di PowerPoint</vt:lpstr>
      <vt:lpstr>IL NOSTRO PERCORSO DI ALTERNANZA-  SCUOLA LAVORO</vt:lpstr>
      <vt:lpstr>ALTRE POSSIBILI RICERCHE</vt:lpstr>
      <vt:lpstr>                                 FINE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Ripercorrendo la storia di martinitt, stelline e pio albergo trivulzio </dc:title>
  <dc:creator>Luigi dv6</dc:creator>
  <cp:lastModifiedBy>Museo 07</cp:lastModifiedBy>
  <cp:revision>99</cp:revision>
  <dcterms:created xsi:type="dcterms:W3CDTF">2018-03-15T09:12:10Z</dcterms:created>
  <dcterms:modified xsi:type="dcterms:W3CDTF">2020-02-25T14:46:31Z</dcterms:modified>
</cp:coreProperties>
</file>